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6" r:id="rId2"/>
    <p:sldId id="292" r:id="rId3"/>
    <p:sldId id="262" r:id="rId4"/>
    <p:sldId id="294" r:id="rId5"/>
    <p:sldId id="291" r:id="rId6"/>
    <p:sldId id="286" r:id="rId7"/>
    <p:sldId id="295" r:id="rId8"/>
    <p:sldId id="277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0385E"/>
    <a:srgbClr val="375FA3"/>
    <a:srgbClr val="77ACDC"/>
    <a:srgbClr val="CD8655"/>
    <a:srgbClr val="C8745A"/>
    <a:srgbClr val="FFFFFF"/>
    <a:srgbClr val="6297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5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43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1" d="100"/>
          <a:sy n="51" d="100"/>
        </p:scale>
        <p:origin x="1836" y="2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.xml"/><Relationship Id="rId2" Type="http://schemas.openxmlformats.org/officeDocument/2006/relationships/slide" Target="../slides/slide4.xml"/><Relationship Id="rId1" Type="http://schemas.openxmlformats.org/officeDocument/2006/relationships/slide" Target="../slides/slide3.xml"/><Relationship Id="rId5" Type="http://schemas.openxmlformats.org/officeDocument/2006/relationships/slide" Target="../slides/slide6.xml"/><Relationship Id="rId4" Type="http://schemas.openxmlformats.org/officeDocument/2006/relationships/slide" Target="../slides/slide8.xml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sv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svg"/><Relationship Id="rId1" Type="http://schemas.openxmlformats.org/officeDocument/2006/relationships/image" Target="../media/image32.png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35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sv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svg"/><Relationship Id="rId1" Type="http://schemas.openxmlformats.org/officeDocument/2006/relationships/image" Target="../media/image32.png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3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896CBDD-7EE1-4EE6-8811-295FB040A00F}" type="doc">
      <dgm:prSet loTypeId="urn:microsoft.com/office/officeart/2008/layout/VerticalCurvedList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9967367-2B28-496A-B0EB-D5A839D46561}">
      <dgm:prSet phldrT="[Text]" custT="1"/>
      <dgm:spPr>
        <a:solidFill>
          <a:schemeClr val="bg1">
            <a:lumMod val="95000"/>
            <a:alpha val="91000"/>
          </a:schemeClr>
        </a:solidFill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sz="2400" dirty="0">
              <a:solidFill>
                <a:srgbClr val="375FA3"/>
              </a:solidFill>
            </a:rPr>
            <a:t>What is the Project</a:t>
          </a:r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1" action="ppaction://hlinksldjump"/>
          </dgm14:cNvPr>
        </a:ext>
      </dgm:extLst>
    </dgm:pt>
    <dgm:pt modelId="{5B0E6C5F-236D-4B4B-B576-201CEDFA1150}" type="parTrans" cxnId="{4AC5D81F-F649-4604-9BD5-CBFE91AEC565}">
      <dgm:prSet/>
      <dgm:spPr/>
      <dgm:t>
        <a:bodyPr/>
        <a:lstStyle/>
        <a:p>
          <a:endParaRPr lang="en-US"/>
        </a:p>
      </dgm:t>
    </dgm:pt>
    <dgm:pt modelId="{9011D3A0-03A8-43EA-A523-890B9E20A0C7}" type="sibTrans" cxnId="{4AC5D81F-F649-4604-9BD5-CBFE91AEC565}">
      <dgm:prSet/>
      <dgm:spPr>
        <a:ln w="73025" cap="rnd">
          <a:noFill/>
          <a:prstDash val="lgDash"/>
          <a:round/>
        </a:ln>
      </dgm:spPr>
      <dgm:t>
        <a:bodyPr/>
        <a:lstStyle/>
        <a:p>
          <a:endParaRPr lang="en-US"/>
        </a:p>
      </dgm:t>
    </dgm:pt>
    <dgm:pt modelId="{7D2843A4-1279-4DCD-9619-26996C06B063}">
      <dgm:prSet phldrT="[Text]" custT="1"/>
      <dgm:spPr>
        <a:solidFill>
          <a:prstClr val="white">
            <a:lumMod val="95000"/>
            <a:alpha val="91000"/>
          </a:prstClr>
        </a:solidFill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 spcFirstLastPara="0" vert="horz" wrap="square" lIns="455326" tIns="60960" rIns="60960" bIns="60960" numCol="1" spcCol="1270" anchor="ctr" anchorCtr="0"/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rgbClr val="375FA3"/>
              </a:solidFill>
              <a:latin typeface="Calibri" panose="020F0502020204030204"/>
              <a:ea typeface="+mn-ea"/>
              <a:cs typeface="+mn-cs"/>
            </a:rPr>
            <a:t>Example Data</a:t>
          </a:r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2" action="ppaction://hlinksldjump"/>
          </dgm14:cNvPr>
        </a:ext>
      </dgm:extLst>
    </dgm:pt>
    <dgm:pt modelId="{83FF395B-710D-431D-9C03-8DD1A6336274}" type="parTrans" cxnId="{0035B67D-FC7F-45A8-82E9-E18AC8603C15}">
      <dgm:prSet/>
      <dgm:spPr/>
      <dgm:t>
        <a:bodyPr/>
        <a:lstStyle/>
        <a:p>
          <a:endParaRPr lang="en-US"/>
        </a:p>
      </dgm:t>
    </dgm:pt>
    <dgm:pt modelId="{DE0CEA10-2B05-4311-BBE8-6D23E387B7EC}" type="sibTrans" cxnId="{0035B67D-FC7F-45A8-82E9-E18AC8603C15}">
      <dgm:prSet/>
      <dgm:spPr/>
      <dgm:t>
        <a:bodyPr/>
        <a:lstStyle/>
        <a:p>
          <a:endParaRPr lang="en-US"/>
        </a:p>
      </dgm:t>
    </dgm:pt>
    <dgm:pt modelId="{65E33048-BB82-48A7-88EA-823AD13D304C}">
      <dgm:prSet phldrT="[Text]" custT="1"/>
      <dgm:spPr>
        <a:solidFill>
          <a:prstClr val="white">
            <a:lumMod val="95000"/>
            <a:alpha val="91000"/>
          </a:prstClr>
        </a:solidFill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 spcFirstLastPara="0" vert="horz" wrap="square" lIns="455326" tIns="60960" rIns="60960" bIns="60960" numCol="1" spcCol="1270" anchor="ctr" anchorCtr="0"/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rgbClr val="375FA3"/>
              </a:solidFill>
              <a:latin typeface="Calibri" panose="020F0502020204030204"/>
              <a:ea typeface="+mn-ea"/>
              <a:cs typeface="+mn-cs"/>
            </a:rPr>
            <a:t>Feature Correlation / Engineering</a:t>
          </a:r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3" action="ppaction://hlinksldjump"/>
          </dgm14:cNvPr>
        </a:ext>
      </dgm:extLst>
    </dgm:pt>
    <dgm:pt modelId="{198DAC52-483C-4BF9-B352-97BF7CDC73E8}" type="parTrans" cxnId="{D34E3949-B9B5-43F0-BD9E-3757996FF34D}">
      <dgm:prSet/>
      <dgm:spPr/>
      <dgm:t>
        <a:bodyPr/>
        <a:lstStyle/>
        <a:p>
          <a:endParaRPr lang="en-US"/>
        </a:p>
      </dgm:t>
    </dgm:pt>
    <dgm:pt modelId="{71877AFA-6B03-4D58-94AE-012015A8290C}" type="sibTrans" cxnId="{D34E3949-B9B5-43F0-BD9E-3757996FF34D}">
      <dgm:prSet/>
      <dgm:spPr/>
      <dgm:t>
        <a:bodyPr/>
        <a:lstStyle/>
        <a:p>
          <a:endParaRPr lang="en-US"/>
        </a:p>
      </dgm:t>
    </dgm:pt>
    <dgm:pt modelId="{59BEF5B3-93DF-462D-99A7-3F4019F6DA0B}">
      <dgm:prSet phldrT="[Text]" custT="1"/>
      <dgm:spPr>
        <a:solidFill>
          <a:prstClr val="white">
            <a:lumMod val="95000"/>
            <a:alpha val="91000"/>
          </a:prstClr>
        </a:solidFill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 spcFirstLastPara="0" vert="horz" wrap="square" lIns="455326" tIns="60960" rIns="60960" bIns="60960" numCol="1" spcCol="1270" anchor="ctr" anchorCtr="0"/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rgbClr val="375FA3"/>
              </a:solidFill>
              <a:latin typeface="Calibri" panose="020F0502020204030204"/>
              <a:ea typeface="+mn-ea"/>
              <a:cs typeface="+mn-cs"/>
            </a:rPr>
            <a:t>Questions</a:t>
          </a:r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4" action="ppaction://hlinksldjump"/>
          </dgm14:cNvPr>
        </a:ext>
      </dgm:extLst>
    </dgm:pt>
    <dgm:pt modelId="{E1ABBA77-2018-4720-A746-BF3AA84E97B4}" type="parTrans" cxnId="{70DE819A-B6D5-4D60-ABDD-D57BDB2FA0DC}">
      <dgm:prSet/>
      <dgm:spPr/>
      <dgm:t>
        <a:bodyPr/>
        <a:lstStyle/>
        <a:p>
          <a:endParaRPr lang="en-US"/>
        </a:p>
      </dgm:t>
    </dgm:pt>
    <dgm:pt modelId="{E5C9B2C3-4300-4EF8-B245-393153A8E2EC}" type="sibTrans" cxnId="{70DE819A-B6D5-4D60-ABDD-D57BDB2FA0DC}">
      <dgm:prSet/>
      <dgm:spPr/>
      <dgm:t>
        <a:bodyPr/>
        <a:lstStyle/>
        <a:p>
          <a:endParaRPr lang="en-US"/>
        </a:p>
      </dgm:t>
    </dgm:pt>
    <dgm:pt modelId="{9E521332-F964-4B71-AAA1-BB53B5DDBD3C}">
      <dgm:prSet phldrT="[Text]" custT="1"/>
      <dgm:spPr>
        <a:solidFill>
          <a:prstClr val="white">
            <a:lumMod val="95000"/>
            <a:alpha val="91000"/>
          </a:prstClr>
        </a:solidFill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 spcFirstLastPara="0" vert="horz" wrap="square" lIns="455326" tIns="60960" rIns="60960" bIns="60960" numCol="1" spcCol="1270" anchor="ctr" anchorCtr="0"/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rgbClr val="375FA3"/>
              </a:solidFill>
              <a:latin typeface="Calibri" panose="020F0502020204030204"/>
              <a:ea typeface="+mn-ea"/>
              <a:cs typeface="+mn-cs"/>
            </a:rPr>
            <a:t>Dimensionality Reduction</a:t>
          </a:r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5" action="ppaction://hlinksldjump"/>
          </dgm14:cNvPr>
        </a:ext>
      </dgm:extLst>
    </dgm:pt>
    <dgm:pt modelId="{CC56079D-7700-4104-B57A-C4AFE5199054}" type="parTrans" cxnId="{16A6CF3A-D65D-42EC-88AE-92F27BF0751A}">
      <dgm:prSet/>
      <dgm:spPr/>
      <dgm:t>
        <a:bodyPr/>
        <a:lstStyle/>
        <a:p>
          <a:endParaRPr lang="en-US"/>
        </a:p>
      </dgm:t>
    </dgm:pt>
    <dgm:pt modelId="{9B5BF8F9-B76F-49D7-97C4-1F5B78A153EC}" type="sibTrans" cxnId="{16A6CF3A-D65D-42EC-88AE-92F27BF0751A}">
      <dgm:prSet/>
      <dgm:spPr/>
      <dgm:t>
        <a:bodyPr/>
        <a:lstStyle/>
        <a:p>
          <a:endParaRPr lang="en-US"/>
        </a:p>
      </dgm:t>
    </dgm:pt>
    <dgm:pt modelId="{3C8A2AA3-8160-4221-B8FA-8A8A65AC7463}">
      <dgm:prSet phldrT="[Text]" custT="1"/>
      <dgm:spPr>
        <a:solidFill>
          <a:prstClr val="white">
            <a:lumMod val="95000"/>
            <a:alpha val="91000"/>
          </a:prstClr>
        </a:solidFill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 spcFirstLastPara="0" vert="horz" wrap="square" lIns="455326" tIns="60960" rIns="60960" bIns="60960" numCol="1" spcCol="1270" anchor="ctr" anchorCtr="0"/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rgbClr val="375FA3"/>
              </a:solidFill>
              <a:latin typeface="Calibri" panose="020F0502020204030204"/>
              <a:ea typeface="+mn-ea"/>
              <a:cs typeface="+mn-cs"/>
            </a:rPr>
            <a:t>Model Selection</a:t>
          </a:r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" action="ppaction://noaction"/>
          </dgm14:cNvPr>
        </a:ext>
      </dgm:extLst>
    </dgm:pt>
    <dgm:pt modelId="{7E035ED7-D98A-4720-9567-BF696BDAD66F}" type="sibTrans" cxnId="{D5EF2C22-6E53-434C-92C3-27984CBB3BFC}">
      <dgm:prSet/>
      <dgm:spPr/>
      <dgm:t>
        <a:bodyPr/>
        <a:lstStyle/>
        <a:p>
          <a:endParaRPr lang="en-US"/>
        </a:p>
      </dgm:t>
    </dgm:pt>
    <dgm:pt modelId="{D561B216-498E-4AB8-BBDA-2F75FE62019B}" type="parTrans" cxnId="{D5EF2C22-6E53-434C-92C3-27984CBB3BFC}">
      <dgm:prSet/>
      <dgm:spPr/>
      <dgm:t>
        <a:bodyPr/>
        <a:lstStyle/>
        <a:p>
          <a:endParaRPr lang="en-US"/>
        </a:p>
      </dgm:t>
    </dgm:pt>
    <dgm:pt modelId="{29170423-0A2C-4DB4-A1C3-DBDB7FDA429F}" type="pres">
      <dgm:prSet presAssocID="{0896CBDD-7EE1-4EE6-8811-295FB040A00F}" presName="Name0" presStyleCnt="0">
        <dgm:presLayoutVars>
          <dgm:chMax val="7"/>
          <dgm:chPref val="7"/>
          <dgm:dir/>
        </dgm:presLayoutVars>
      </dgm:prSet>
      <dgm:spPr/>
    </dgm:pt>
    <dgm:pt modelId="{54B367B5-D484-48BF-95C0-16AB71BA4CE6}" type="pres">
      <dgm:prSet presAssocID="{0896CBDD-7EE1-4EE6-8811-295FB040A00F}" presName="Name1" presStyleCnt="0"/>
      <dgm:spPr/>
    </dgm:pt>
    <dgm:pt modelId="{34E5A039-83EF-4A1E-82B1-FDA1DC086FB9}" type="pres">
      <dgm:prSet presAssocID="{0896CBDD-7EE1-4EE6-8811-295FB040A00F}" presName="cycle" presStyleCnt="0"/>
      <dgm:spPr/>
    </dgm:pt>
    <dgm:pt modelId="{F97DF52B-896D-4E84-87BA-FC8FCDD95728}" type="pres">
      <dgm:prSet presAssocID="{0896CBDD-7EE1-4EE6-8811-295FB040A00F}" presName="srcNode" presStyleLbl="node1" presStyleIdx="0" presStyleCnt="6"/>
      <dgm:spPr/>
    </dgm:pt>
    <dgm:pt modelId="{9F1E6F30-6963-4BAB-BBDD-258178FE0648}" type="pres">
      <dgm:prSet presAssocID="{0896CBDD-7EE1-4EE6-8811-295FB040A00F}" presName="conn" presStyleLbl="parChTrans1D2" presStyleIdx="0" presStyleCnt="1"/>
      <dgm:spPr/>
    </dgm:pt>
    <dgm:pt modelId="{38D35EA5-573A-41C5-85D5-55C8C23BFCDA}" type="pres">
      <dgm:prSet presAssocID="{0896CBDD-7EE1-4EE6-8811-295FB040A00F}" presName="extraNode" presStyleLbl="node1" presStyleIdx="0" presStyleCnt="6"/>
      <dgm:spPr/>
    </dgm:pt>
    <dgm:pt modelId="{5809273B-716C-400C-85AE-F22BDA2AB315}" type="pres">
      <dgm:prSet presAssocID="{0896CBDD-7EE1-4EE6-8811-295FB040A00F}" presName="dstNode" presStyleLbl="node1" presStyleIdx="0" presStyleCnt="6"/>
      <dgm:spPr/>
    </dgm:pt>
    <dgm:pt modelId="{C01F81F5-53AD-48C8-8DCF-A952F2BB7948}" type="pres">
      <dgm:prSet presAssocID="{E9967367-2B28-496A-B0EB-D5A839D46561}" presName="text_1" presStyleLbl="node1" presStyleIdx="0" presStyleCnt="6">
        <dgm:presLayoutVars>
          <dgm:bulletEnabled val="1"/>
        </dgm:presLayoutVars>
      </dgm:prSet>
      <dgm:spPr>
        <a:prstGeom prst="rect">
          <a:avLst/>
        </a:prstGeom>
      </dgm:spPr>
    </dgm:pt>
    <dgm:pt modelId="{7C669CFC-3DC2-4084-8607-D2469B681AC9}" type="pres">
      <dgm:prSet presAssocID="{E9967367-2B28-496A-B0EB-D5A839D46561}" presName="accent_1" presStyleCnt="0"/>
      <dgm:spPr/>
    </dgm:pt>
    <dgm:pt modelId="{5B9B8645-6FDA-4A55-8DF0-B467FEE48A2A}" type="pres">
      <dgm:prSet presAssocID="{E9967367-2B28-496A-B0EB-D5A839D46561}" presName="accentRepeatNode" presStyleLbl="solidFgAcc1" presStyleIdx="0" presStyleCnt="6" custFlipVert="1" custScaleX="47183" custScaleY="47183"/>
      <dgm:spPr>
        <a:prstGeom prst="chevron">
          <a:avLst/>
        </a:prstGeom>
        <a:solidFill>
          <a:srgbClr val="20385E"/>
        </a:solidFill>
        <a:ln>
          <a:noFill/>
        </a:ln>
      </dgm:spPr>
    </dgm:pt>
    <dgm:pt modelId="{2B39A7B0-D684-4318-9A8B-E3901D2A9C17}" type="pres">
      <dgm:prSet presAssocID="{7D2843A4-1279-4DCD-9619-26996C06B063}" presName="text_2" presStyleLbl="node1" presStyleIdx="1" presStyleCnt="6">
        <dgm:presLayoutVars>
          <dgm:bulletEnabled val="1"/>
        </dgm:presLayoutVars>
      </dgm:prSet>
      <dgm:spPr>
        <a:xfrm>
          <a:off x="955845" y="1147909"/>
          <a:ext cx="5995348" cy="573639"/>
        </a:xfrm>
        <a:prstGeom prst="rect">
          <a:avLst/>
        </a:prstGeom>
      </dgm:spPr>
    </dgm:pt>
    <dgm:pt modelId="{9526B776-F606-4863-BA89-75503E1E7E52}" type="pres">
      <dgm:prSet presAssocID="{7D2843A4-1279-4DCD-9619-26996C06B063}" presName="accent_2" presStyleCnt="0"/>
      <dgm:spPr/>
    </dgm:pt>
    <dgm:pt modelId="{A9CA520A-290A-4360-B113-4BEC06551996}" type="pres">
      <dgm:prSet presAssocID="{7D2843A4-1279-4DCD-9619-26996C06B063}" presName="accentRepeatNode" presStyleLbl="solidFgAcc1" presStyleIdx="1" presStyleCnt="6" custScaleX="47183" custScaleY="47183"/>
      <dgm:spPr>
        <a:xfrm>
          <a:off x="786683" y="1265566"/>
          <a:ext cx="338325" cy="338325"/>
        </a:xfrm>
        <a:prstGeom prst="chevron">
          <a:avLst/>
        </a:prstGeom>
        <a:solidFill>
          <a:srgbClr val="20385E"/>
        </a:solidFill>
        <a:ln w="6350" cap="flat" cmpd="sng" algn="ctr">
          <a:noFill/>
          <a:prstDash val="solid"/>
          <a:miter lim="800000"/>
        </a:ln>
        <a:effectLst/>
      </dgm:spPr>
    </dgm:pt>
    <dgm:pt modelId="{6B880F90-C105-4698-9E4E-D125ED9AAD54}" type="pres">
      <dgm:prSet presAssocID="{65E33048-BB82-48A7-88EA-823AD13D304C}" presName="text_3" presStyleLbl="node1" presStyleIdx="2" presStyleCnt="6">
        <dgm:presLayoutVars>
          <dgm:bulletEnabled val="1"/>
        </dgm:presLayoutVars>
      </dgm:prSet>
      <dgm:spPr>
        <a:xfrm>
          <a:off x="1240519" y="2008242"/>
          <a:ext cx="5710675" cy="573639"/>
        </a:xfrm>
        <a:prstGeom prst="rect">
          <a:avLst/>
        </a:prstGeom>
      </dgm:spPr>
    </dgm:pt>
    <dgm:pt modelId="{3EDD3D48-2DD9-4B03-8AAB-EEF8C7C85DA9}" type="pres">
      <dgm:prSet presAssocID="{65E33048-BB82-48A7-88EA-823AD13D304C}" presName="accent_3" presStyleCnt="0"/>
      <dgm:spPr/>
    </dgm:pt>
    <dgm:pt modelId="{9C7EEC01-04D3-4F1E-9CB2-504D700BA6B2}" type="pres">
      <dgm:prSet presAssocID="{65E33048-BB82-48A7-88EA-823AD13D304C}" presName="accentRepeatNode" presStyleLbl="solidFgAcc1" presStyleIdx="2" presStyleCnt="6" custScaleX="47183" custScaleY="47183"/>
      <dgm:spPr>
        <a:xfrm>
          <a:off x="1071356" y="2125899"/>
          <a:ext cx="338325" cy="338325"/>
        </a:xfrm>
        <a:prstGeom prst="chevron">
          <a:avLst/>
        </a:prstGeom>
        <a:solidFill>
          <a:srgbClr val="20385E"/>
        </a:solidFill>
        <a:ln w="6350" cap="flat" cmpd="sng" algn="ctr">
          <a:noFill/>
          <a:prstDash val="solid"/>
          <a:miter lim="800000"/>
        </a:ln>
        <a:effectLst/>
      </dgm:spPr>
    </dgm:pt>
    <dgm:pt modelId="{B6C76F19-A712-437A-BCB2-B27115B60281}" type="pres">
      <dgm:prSet presAssocID="{9E521332-F964-4B71-AAA1-BB53B5DDBD3C}" presName="text_4" presStyleLbl="node1" presStyleIdx="3" presStyleCnt="6">
        <dgm:presLayoutVars>
          <dgm:bulletEnabled val="1"/>
        </dgm:presLayoutVars>
      </dgm:prSet>
      <dgm:spPr>
        <a:xfrm>
          <a:off x="1331412" y="2869205"/>
          <a:ext cx="5619781" cy="573639"/>
        </a:xfrm>
        <a:prstGeom prst="rect">
          <a:avLst/>
        </a:prstGeom>
      </dgm:spPr>
    </dgm:pt>
    <dgm:pt modelId="{A5752257-27A5-4AE0-9AA8-89C1E4A3241A}" type="pres">
      <dgm:prSet presAssocID="{9E521332-F964-4B71-AAA1-BB53B5DDBD3C}" presName="accent_4" presStyleCnt="0"/>
      <dgm:spPr/>
    </dgm:pt>
    <dgm:pt modelId="{3BF7E688-AE8C-4F66-B518-2A218C8D5C9B}" type="pres">
      <dgm:prSet presAssocID="{9E521332-F964-4B71-AAA1-BB53B5DDBD3C}" presName="accentRepeatNode" presStyleLbl="solidFgAcc1" presStyleIdx="3" presStyleCnt="6" custScaleX="47400" custScaleY="47400"/>
      <dgm:spPr>
        <a:xfrm>
          <a:off x="1161472" y="2986084"/>
          <a:ext cx="339881" cy="339881"/>
        </a:xfrm>
        <a:prstGeom prst="chevron">
          <a:avLst/>
        </a:prstGeom>
        <a:solidFill>
          <a:srgbClr val="20385E"/>
        </a:solidFill>
        <a:ln w="6350" cap="flat" cmpd="sng" algn="ctr">
          <a:noFill/>
          <a:prstDash val="solid"/>
          <a:miter lim="800000"/>
        </a:ln>
        <a:effectLst/>
      </dgm:spPr>
    </dgm:pt>
    <dgm:pt modelId="{408730C0-9E2A-460E-8636-9FB2FE13D2EA}" type="pres">
      <dgm:prSet presAssocID="{3C8A2AA3-8160-4221-B8FA-8A8A65AC7463}" presName="text_5" presStyleLbl="node1" presStyleIdx="4" presStyleCnt="6">
        <dgm:presLayoutVars>
          <dgm:bulletEnabled val="1"/>
        </dgm:presLayoutVars>
      </dgm:prSet>
      <dgm:spPr>
        <a:xfrm>
          <a:off x="1240519" y="3730169"/>
          <a:ext cx="5710675" cy="573639"/>
        </a:xfrm>
        <a:prstGeom prst="rect">
          <a:avLst/>
        </a:prstGeom>
      </dgm:spPr>
    </dgm:pt>
    <dgm:pt modelId="{74AA61A9-E9F2-4922-9D0C-48B1C7FE0E56}" type="pres">
      <dgm:prSet presAssocID="{3C8A2AA3-8160-4221-B8FA-8A8A65AC7463}" presName="accent_5" presStyleCnt="0"/>
      <dgm:spPr/>
    </dgm:pt>
    <dgm:pt modelId="{8513BF68-7F14-4B6F-BF0D-CED4BEB7C216}" type="pres">
      <dgm:prSet presAssocID="{3C8A2AA3-8160-4221-B8FA-8A8A65AC7463}" presName="accentRepeatNode" presStyleLbl="solidFgAcc1" presStyleIdx="4" presStyleCnt="6" custScaleX="47183" custScaleY="47183"/>
      <dgm:spPr>
        <a:xfrm>
          <a:off x="1071356" y="3847826"/>
          <a:ext cx="338325" cy="338325"/>
        </a:xfrm>
        <a:prstGeom prst="chevron">
          <a:avLst/>
        </a:prstGeom>
        <a:solidFill>
          <a:srgbClr val="20385E"/>
        </a:solidFill>
        <a:ln w="6350" cap="flat" cmpd="sng" algn="ctr">
          <a:noFill/>
          <a:prstDash val="solid"/>
          <a:miter lim="800000"/>
        </a:ln>
        <a:effectLst/>
      </dgm:spPr>
    </dgm:pt>
    <dgm:pt modelId="{DF9E220E-2F6A-428A-A869-D4FF4B6C1C63}" type="pres">
      <dgm:prSet presAssocID="{59BEF5B3-93DF-462D-99A7-3F4019F6DA0B}" presName="text_6" presStyleLbl="node1" presStyleIdx="5" presStyleCnt="6">
        <dgm:presLayoutVars>
          <dgm:bulletEnabled val="1"/>
        </dgm:presLayoutVars>
      </dgm:prSet>
      <dgm:spPr/>
    </dgm:pt>
    <dgm:pt modelId="{D9FD9417-129E-4F7D-8AB7-F1C2E2BF17BA}" type="pres">
      <dgm:prSet presAssocID="{59BEF5B3-93DF-462D-99A7-3F4019F6DA0B}" presName="accent_6" presStyleCnt="0"/>
      <dgm:spPr/>
    </dgm:pt>
    <dgm:pt modelId="{79401008-720C-4F24-A0E7-02BF87175F08}" type="pres">
      <dgm:prSet presAssocID="{59BEF5B3-93DF-462D-99A7-3F4019F6DA0B}" presName="accentRepeatNode" presStyleLbl="solidFgAcc1" presStyleIdx="5" presStyleCnt="6" custScaleX="47183" custScaleY="47183"/>
      <dgm:spPr>
        <a:xfrm>
          <a:off x="267201" y="5569122"/>
          <a:ext cx="338325" cy="338325"/>
        </a:xfrm>
        <a:prstGeom prst="chevron">
          <a:avLst/>
        </a:prstGeom>
        <a:solidFill>
          <a:srgbClr val="20385E"/>
        </a:solidFill>
        <a:ln w="6350" cap="flat" cmpd="sng" algn="ctr">
          <a:noFill/>
          <a:prstDash val="solid"/>
          <a:miter lim="800000"/>
        </a:ln>
        <a:effectLst/>
      </dgm:spPr>
    </dgm:pt>
  </dgm:ptLst>
  <dgm:cxnLst>
    <dgm:cxn modelId="{1D994406-9196-4C81-90EF-01FDA12C590B}" type="presOf" srcId="{9E521332-F964-4B71-AAA1-BB53B5DDBD3C}" destId="{B6C76F19-A712-437A-BCB2-B27115B60281}" srcOrd="0" destOrd="0" presId="urn:microsoft.com/office/officeart/2008/layout/VerticalCurvedList"/>
    <dgm:cxn modelId="{EC6BC909-AE3F-4E75-9698-29462D830D83}" type="presOf" srcId="{7D2843A4-1279-4DCD-9619-26996C06B063}" destId="{2B39A7B0-D684-4318-9A8B-E3901D2A9C17}" srcOrd="0" destOrd="0" presId="urn:microsoft.com/office/officeart/2008/layout/VerticalCurvedList"/>
    <dgm:cxn modelId="{FA61041E-458C-48F4-B3C9-9F381FFFB9FC}" type="presOf" srcId="{9011D3A0-03A8-43EA-A523-890B9E20A0C7}" destId="{9F1E6F30-6963-4BAB-BBDD-258178FE0648}" srcOrd="0" destOrd="0" presId="urn:microsoft.com/office/officeart/2008/layout/VerticalCurvedList"/>
    <dgm:cxn modelId="{4AC5D81F-F649-4604-9BD5-CBFE91AEC565}" srcId="{0896CBDD-7EE1-4EE6-8811-295FB040A00F}" destId="{E9967367-2B28-496A-B0EB-D5A839D46561}" srcOrd="0" destOrd="0" parTransId="{5B0E6C5F-236D-4B4B-B576-201CEDFA1150}" sibTransId="{9011D3A0-03A8-43EA-A523-890B9E20A0C7}"/>
    <dgm:cxn modelId="{D5EF2C22-6E53-434C-92C3-27984CBB3BFC}" srcId="{0896CBDD-7EE1-4EE6-8811-295FB040A00F}" destId="{3C8A2AA3-8160-4221-B8FA-8A8A65AC7463}" srcOrd="4" destOrd="0" parTransId="{D561B216-498E-4AB8-BBDA-2F75FE62019B}" sibTransId="{7E035ED7-D98A-4720-9567-BF696BDAD66F}"/>
    <dgm:cxn modelId="{16A6CF3A-D65D-42EC-88AE-92F27BF0751A}" srcId="{0896CBDD-7EE1-4EE6-8811-295FB040A00F}" destId="{9E521332-F964-4B71-AAA1-BB53B5DDBD3C}" srcOrd="3" destOrd="0" parTransId="{CC56079D-7700-4104-B57A-C4AFE5199054}" sibTransId="{9B5BF8F9-B76F-49D7-97C4-1F5B78A153EC}"/>
    <dgm:cxn modelId="{CA5FDE5E-46D1-437F-BF76-B532C6E917BB}" type="presOf" srcId="{65E33048-BB82-48A7-88EA-823AD13D304C}" destId="{6B880F90-C105-4698-9E4E-D125ED9AAD54}" srcOrd="0" destOrd="0" presId="urn:microsoft.com/office/officeart/2008/layout/VerticalCurvedList"/>
    <dgm:cxn modelId="{D34E3949-B9B5-43F0-BD9E-3757996FF34D}" srcId="{0896CBDD-7EE1-4EE6-8811-295FB040A00F}" destId="{65E33048-BB82-48A7-88EA-823AD13D304C}" srcOrd="2" destOrd="0" parTransId="{198DAC52-483C-4BF9-B352-97BF7CDC73E8}" sibTransId="{71877AFA-6B03-4D58-94AE-012015A8290C}"/>
    <dgm:cxn modelId="{BFE3C057-FA50-4227-9F31-6E395BF4A7EF}" type="presOf" srcId="{3C8A2AA3-8160-4221-B8FA-8A8A65AC7463}" destId="{408730C0-9E2A-460E-8636-9FB2FE13D2EA}" srcOrd="0" destOrd="0" presId="urn:microsoft.com/office/officeart/2008/layout/VerticalCurvedList"/>
    <dgm:cxn modelId="{3419CC57-E2F9-4191-AC07-3FD9D24679FE}" type="presOf" srcId="{E9967367-2B28-496A-B0EB-D5A839D46561}" destId="{C01F81F5-53AD-48C8-8DCF-A952F2BB7948}" srcOrd="0" destOrd="0" presId="urn:microsoft.com/office/officeart/2008/layout/VerticalCurvedList"/>
    <dgm:cxn modelId="{0035B67D-FC7F-45A8-82E9-E18AC8603C15}" srcId="{0896CBDD-7EE1-4EE6-8811-295FB040A00F}" destId="{7D2843A4-1279-4DCD-9619-26996C06B063}" srcOrd="1" destOrd="0" parTransId="{83FF395B-710D-431D-9C03-8DD1A6336274}" sibTransId="{DE0CEA10-2B05-4311-BBE8-6D23E387B7EC}"/>
    <dgm:cxn modelId="{5A71238E-57C7-4B0D-9A85-F6A6537DC403}" type="presOf" srcId="{59BEF5B3-93DF-462D-99A7-3F4019F6DA0B}" destId="{DF9E220E-2F6A-428A-A869-D4FF4B6C1C63}" srcOrd="0" destOrd="0" presId="urn:microsoft.com/office/officeart/2008/layout/VerticalCurvedList"/>
    <dgm:cxn modelId="{70DE819A-B6D5-4D60-ABDD-D57BDB2FA0DC}" srcId="{0896CBDD-7EE1-4EE6-8811-295FB040A00F}" destId="{59BEF5B3-93DF-462D-99A7-3F4019F6DA0B}" srcOrd="5" destOrd="0" parTransId="{E1ABBA77-2018-4720-A746-BF3AA84E97B4}" sibTransId="{E5C9B2C3-4300-4EF8-B245-393153A8E2EC}"/>
    <dgm:cxn modelId="{F0123ACD-EA07-4C21-A5E0-98DE436AA627}" type="presOf" srcId="{0896CBDD-7EE1-4EE6-8811-295FB040A00F}" destId="{29170423-0A2C-4DB4-A1C3-DBDB7FDA429F}" srcOrd="0" destOrd="0" presId="urn:microsoft.com/office/officeart/2008/layout/VerticalCurvedList"/>
    <dgm:cxn modelId="{DBAE536B-F6DE-41DC-842D-F4169D39A95F}" type="presParOf" srcId="{29170423-0A2C-4DB4-A1C3-DBDB7FDA429F}" destId="{54B367B5-D484-48BF-95C0-16AB71BA4CE6}" srcOrd="0" destOrd="0" presId="urn:microsoft.com/office/officeart/2008/layout/VerticalCurvedList"/>
    <dgm:cxn modelId="{D82C4CF1-72EE-4E58-8289-0E612310CBF6}" type="presParOf" srcId="{54B367B5-D484-48BF-95C0-16AB71BA4CE6}" destId="{34E5A039-83EF-4A1E-82B1-FDA1DC086FB9}" srcOrd="0" destOrd="0" presId="urn:microsoft.com/office/officeart/2008/layout/VerticalCurvedList"/>
    <dgm:cxn modelId="{C50A47BC-167D-4C41-99EF-54FBA30F7192}" type="presParOf" srcId="{34E5A039-83EF-4A1E-82B1-FDA1DC086FB9}" destId="{F97DF52B-896D-4E84-87BA-FC8FCDD95728}" srcOrd="0" destOrd="0" presId="urn:microsoft.com/office/officeart/2008/layout/VerticalCurvedList"/>
    <dgm:cxn modelId="{9FC9B56E-D4DB-4623-B595-8947D5EC941D}" type="presParOf" srcId="{34E5A039-83EF-4A1E-82B1-FDA1DC086FB9}" destId="{9F1E6F30-6963-4BAB-BBDD-258178FE0648}" srcOrd="1" destOrd="0" presId="urn:microsoft.com/office/officeart/2008/layout/VerticalCurvedList"/>
    <dgm:cxn modelId="{1841E524-FE4B-4CCA-8DEB-9B7F70429CFA}" type="presParOf" srcId="{34E5A039-83EF-4A1E-82B1-FDA1DC086FB9}" destId="{38D35EA5-573A-41C5-85D5-55C8C23BFCDA}" srcOrd="2" destOrd="0" presId="urn:microsoft.com/office/officeart/2008/layout/VerticalCurvedList"/>
    <dgm:cxn modelId="{9C5D6179-93E1-4D82-A777-2CC50CCF60FE}" type="presParOf" srcId="{34E5A039-83EF-4A1E-82B1-FDA1DC086FB9}" destId="{5809273B-716C-400C-85AE-F22BDA2AB315}" srcOrd="3" destOrd="0" presId="urn:microsoft.com/office/officeart/2008/layout/VerticalCurvedList"/>
    <dgm:cxn modelId="{8833E5D6-4334-4A38-A7C6-A1E913E8FECE}" type="presParOf" srcId="{54B367B5-D484-48BF-95C0-16AB71BA4CE6}" destId="{C01F81F5-53AD-48C8-8DCF-A952F2BB7948}" srcOrd="1" destOrd="0" presId="urn:microsoft.com/office/officeart/2008/layout/VerticalCurvedList"/>
    <dgm:cxn modelId="{B8D8757D-EB70-4A38-9A95-0698603CED18}" type="presParOf" srcId="{54B367B5-D484-48BF-95C0-16AB71BA4CE6}" destId="{7C669CFC-3DC2-4084-8607-D2469B681AC9}" srcOrd="2" destOrd="0" presId="urn:microsoft.com/office/officeart/2008/layout/VerticalCurvedList"/>
    <dgm:cxn modelId="{5064D233-A39A-4F75-BD8C-E73D60F81A07}" type="presParOf" srcId="{7C669CFC-3DC2-4084-8607-D2469B681AC9}" destId="{5B9B8645-6FDA-4A55-8DF0-B467FEE48A2A}" srcOrd="0" destOrd="0" presId="urn:microsoft.com/office/officeart/2008/layout/VerticalCurvedList"/>
    <dgm:cxn modelId="{CC892D75-40A3-4A39-A1A2-34953E30AE01}" type="presParOf" srcId="{54B367B5-D484-48BF-95C0-16AB71BA4CE6}" destId="{2B39A7B0-D684-4318-9A8B-E3901D2A9C17}" srcOrd="3" destOrd="0" presId="urn:microsoft.com/office/officeart/2008/layout/VerticalCurvedList"/>
    <dgm:cxn modelId="{F971CA79-1E4C-4C08-99E1-9146AD10CC7B}" type="presParOf" srcId="{54B367B5-D484-48BF-95C0-16AB71BA4CE6}" destId="{9526B776-F606-4863-BA89-75503E1E7E52}" srcOrd="4" destOrd="0" presId="urn:microsoft.com/office/officeart/2008/layout/VerticalCurvedList"/>
    <dgm:cxn modelId="{B43A8D3B-DBA8-4F65-93C8-AB4618D6D0EA}" type="presParOf" srcId="{9526B776-F606-4863-BA89-75503E1E7E52}" destId="{A9CA520A-290A-4360-B113-4BEC06551996}" srcOrd="0" destOrd="0" presId="urn:microsoft.com/office/officeart/2008/layout/VerticalCurvedList"/>
    <dgm:cxn modelId="{B402263C-8288-422D-9DEB-181EA30C7272}" type="presParOf" srcId="{54B367B5-D484-48BF-95C0-16AB71BA4CE6}" destId="{6B880F90-C105-4698-9E4E-D125ED9AAD54}" srcOrd="5" destOrd="0" presId="urn:microsoft.com/office/officeart/2008/layout/VerticalCurvedList"/>
    <dgm:cxn modelId="{177FC72C-5CFC-4E0E-A31B-503F2E1CF304}" type="presParOf" srcId="{54B367B5-D484-48BF-95C0-16AB71BA4CE6}" destId="{3EDD3D48-2DD9-4B03-8AAB-EEF8C7C85DA9}" srcOrd="6" destOrd="0" presId="urn:microsoft.com/office/officeart/2008/layout/VerticalCurvedList"/>
    <dgm:cxn modelId="{138C94D9-1E2F-430B-AE55-D82FF143C876}" type="presParOf" srcId="{3EDD3D48-2DD9-4B03-8AAB-EEF8C7C85DA9}" destId="{9C7EEC01-04D3-4F1E-9CB2-504D700BA6B2}" srcOrd="0" destOrd="0" presId="urn:microsoft.com/office/officeart/2008/layout/VerticalCurvedList"/>
    <dgm:cxn modelId="{80E33A26-25A0-4318-9B7E-7CEF7869C61B}" type="presParOf" srcId="{54B367B5-D484-48BF-95C0-16AB71BA4CE6}" destId="{B6C76F19-A712-437A-BCB2-B27115B60281}" srcOrd="7" destOrd="0" presId="urn:microsoft.com/office/officeart/2008/layout/VerticalCurvedList"/>
    <dgm:cxn modelId="{BC5CC0D0-98DE-4747-8C93-0835907E448E}" type="presParOf" srcId="{54B367B5-D484-48BF-95C0-16AB71BA4CE6}" destId="{A5752257-27A5-4AE0-9AA8-89C1E4A3241A}" srcOrd="8" destOrd="0" presId="urn:microsoft.com/office/officeart/2008/layout/VerticalCurvedList"/>
    <dgm:cxn modelId="{41F6B48D-05D0-4A52-A08F-FD74FAC1670F}" type="presParOf" srcId="{A5752257-27A5-4AE0-9AA8-89C1E4A3241A}" destId="{3BF7E688-AE8C-4F66-B518-2A218C8D5C9B}" srcOrd="0" destOrd="0" presId="urn:microsoft.com/office/officeart/2008/layout/VerticalCurvedList"/>
    <dgm:cxn modelId="{0CF9372B-0193-446F-86BE-098B5E643BE4}" type="presParOf" srcId="{54B367B5-D484-48BF-95C0-16AB71BA4CE6}" destId="{408730C0-9E2A-460E-8636-9FB2FE13D2EA}" srcOrd="9" destOrd="0" presId="urn:microsoft.com/office/officeart/2008/layout/VerticalCurvedList"/>
    <dgm:cxn modelId="{FACF6732-4082-4423-AE75-EC5DDBF1ACC1}" type="presParOf" srcId="{54B367B5-D484-48BF-95C0-16AB71BA4CE6}" destId="{74AA61A9-E9F2-4922-9D0C-48B1C7FE0E56}" srcOrd="10" destOrd="0" presId="urn:microsoft.com/office/officeart/2008/layout/VerticalCurvedList"/>
    <dgm:cxn modelId="{7C762CD5-34B9-4F8C-96B2-EBC21F413041}" type="presParOf" srcId="{74AA61A9-E9F2-4922-9D0C-48B1C7FE0E56}" destId="{8513BF68-7F14-4B6F-BF0D-CED4BEB7C216}" srcOrd="0" destOrd="0" presId="urn:microsoft.com/office/officeart/2008/layout/VerticalCurvedList"/>
    <dgm:cxn modelId="{CB16BF26-DB95-488F-9D87-30B7DE2B8254}" type="presParOf" srcId="{54B367B5-D484-48BF-95C0-16AB71BA4CE6}" destId="{DF9E220E-2F6A-428A-A869-D4FF4B6C1C63}" srcOrd="11" destOrd="0" presId="urn:microsoft.com/office/officeart/2008/layout/VerticalCurvedList"/>
    <dgm:cxn modelId="{1554CFC9-8A63-4901-8D3D-B2D1BEDB2207}" type="presParOf" srcId="{54B367B5-D484-48BF-95C0-16AB71BA4CE6}" destId="{D9FD9417-129E-4F7D-8AB7-F1C2E2BF17BA}" srcOrd="12" destOrd="0" presId="urn:microsoft.com/office/officeart/2008/layout/VerticalCurvedList"/>
    <dgm:cxn modelId="{D2447EE6-8A82-4E66-A79B-A22B946723AA}" type="presParOf" srcId="{D9FD9417-129E-4F7D-8AB7-F1C2E2BF17BA}" destId="{79401008-720C-4F24-A0E7-02BF87175F08}" srcOrd="0" destOrd="0" presId="urn:microsoft.com/office/officeart/2008/layout/VerticalCurvedList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EA306ED-8F0D-4750-A2A6-727F1B26A6AA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</dgm:pt>
    <dgm:pt modelId="{751FF0B2-906E-43ED-978A-55D0DEC15AD2}">
      <dgm:prSet phldrT="[Text]" custT="1"/>
      <dgm:spPr>
        <a:solidFill>
          <a:schemeClr val="bg1">
            <a:lumMod val="95000"/>
          </a:schemeClr>
        </a:solidFill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pPr algn="l">
            <a:buFont typeface="Arial" panose="020B0604020202020204" pitchFamily="34" charset="0"/>
            <a:buChar char="•"/>
          </a:pPr>
          <a:r>
            <a:rPr lang="en-US" sz="1800" dirty="0">
              <a:solidFill>
                <a:srgbClr val="375FA3"/>
              </a:solidFill>
            </a:rPr>
            <a:t>Claims reserves refer to the funds that insurance companies set aside to cover the costs of claims.</a:t>
          </a:r>
        </a:p>
      </dgm:t>
    </dgm:pt>
    <dgm:pt modelId="{503D3C84-2884-43A7-A571-08F2B2579808}" type="parTrans" cxnId="{E1400B22-2A05-40F5-AD50-DEDDAF3E59EC}">
      <dgm:prSet/>
      <dgm:spPr/>
      <dgm:t>
        <a:bodyPr/>
        <a:lstStyle/>
        <a:p>
          <a:endParaRPr lang="en-US"/>
        </a:p>
      </dgm:t>
    </dgm:pt>
    <dgm:pt modelId="{BEE67AFE-556B-4A50-A496-269E5FDD839D}" type="sibTrans" cxnId="{E1400B22-2A05-40F5-AD50-DEDDAF3E59EC}">
      <dgm:prSet/>
      <dgm:spPr/>
      <dgm:t>
        <a:bodyPr/>
        <a:lstStyle/>
        <a:p>
          <a:endParaRPr lang="en-US"/>
        </a:p>
      </dgm:t>
    </dgm:pt>
    <dgm:pt modelId="{C5E6CAD9-EFA1-4AEB-9D7F-05F36185A772}">
      <dgm:prSet phldrT="[Text]" custT="1"/>
      <dgm:spPr>
        <a:solidFill>
          <a:prstClr val="white">
            <a:lumMod val="95000"/>
          </a:prstClr>
        </a:solidFill>
        <a:ln w="12700" cap="flat" cmpd="sng" algn="ctr">
          <a:noFill/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 spcFirstLastPara="0" vert="horz" wrap="square" lIns="415479" tIns="68580" rIns="128016" bIns="68580" numCol="1" spcCol="1270" anchor="ctr" anchorCtr="0"/>
        <a:lstStyle/>
        <a:p>
          <a:pPr algn="l">
            <a:buFont typeface="Arial" panose="020B0604020202020204" pitchFamily="34" charset="0"/>
            <a:buChar char="•"/>
          </a:pPr>
          <a:r>
            <a:rPr lang="en-US" sz="1800" dirty="0">
              <a:solidFill>
                <a:srgbClr val="375FA3"/>
              </a:solidFill>
            </a:rPr>
            <a:t>The claims reserves are an important part of an insurance company's financial management and are typically invested in low-risk assets to generate income for the insurer.</a:t>
          </a:r>
        </a:p>
      </dgm:t>
    </dgm:pt>
    <dgm:pt modelId="{65A14E7A-D7D2-47C8-B651-FA2D97BB7213}" type="parTrans" cxnId="{86EA067D-36CE-48BC-9913-0BA60C6B03D7}">
      <dgm:prSet/>
      <dgm:spPr/>
      <dgm:t>
        <a:bodyPr/>
        <a:lstStyle/>
        <a:p>
          <a:endParaRPr lang="en-US"/>
        </a:p>
      </dgm:t>
    </dgm:pt>
    <dgm:pt modelId="{5105FBFF-91E0-495C-B380-2EC96C0CCD51}" type="sibTrans" cxnId="{86EA067D-36CE-48BC-9913-0BA60C6B03D7}">
      <dgm:prSet/>
      <dgm:spPr/>
      <dgm:t>
        <a:bodyPr/>
        <a:lstStyle/>
        <a:p>
          <a:endParaRPr lang="en-US"/>
        </a:p>
      </dgm:t>
    </dgm:pt>
    <dgm:pt modelId="{71354BA4-AFEE-44E8-8714-D1B4E6083218}">
      <dgm:prSet phldrT="[Text]" custT="1"/>
      <dgm:spPr>
        <a:solidFill>
          <a:prstClr val="white">
            <a:lumMod val="95000"/>
          </a:prstClr>
        </a:solidFill>
        <a:ln w="12700" cap="flat" cmpd="sng" algn="ctr">
          <a:noFill/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 spcFirstLastPara="0" vert="horz" wrap="square" lIns="415479" tIns="68580" rIns="128016" bIns="68580" numCol="1" spcCol="1270" anchor="ctr" anchorCtr="0"/>
        <a:lstStyle/>
        <a:p>
          <a:pPr algn="l">
            <a:buFont typeface="Arial" panose="020B0604020202020204" pitchFamily="34" charset="0"/>
            <a:buChar char="•"/>
          </a:pPr>
          <a:r>
            <a:rPr lang="en-US" sz="1800" dirty="0">
              <a:solidFill>
                <a:srgbClr val="375FA3"/>
              </a:solidFill>
            </a:rPr>
            <a:t>If reserves are underestimated, then the insurer can't cover claims.  If reserves are overestimated, the money that is set aside cannot be invested.</a:t>
          </a:r>
        </a:p>
      </dgm:t>
    </dgm:pt>
    <dgm:pt modelId="{B5C17E03-28F0-49D0-942D-BC5715EF0B58}" type="parTrans" cxnId="{8466C7E1-9CFE-42A7-855D-125442027B7F}">
      <dgm:prSet/>
      <dgm:spPr/>
      <dgm:t>
        <a:bodyPr/>
        <a:lstStyle/>
        <a:p>
          <a:endParaRPr lang="en-US"/>
        </a:p>
      </dgm:t>
    </dgm:pt>
    <dgm:pt modelId="{C4EB4426-7442-4024-B998-4E6245B5D19C}" type="sibTrans" cxnId="{8466C7E1-9CFE-42A7-855D-125442027B7F}">
      <dgm:prSet/>
      <dgm:spPr/>
      <dgm:t>
        <a:bodyPr/>
        <a:lstStyle/>
        <a:p>
          <a:endParaRPr lang="en-US"/>
        </a:p>
      </dgm:t>
    </dgm:pt>
    <dgm:pt modelId="{E1A772EA-D86E-4FEE-ACDF-7B915F1BC3F0}">
      <dgm:prSet phldrT="[Text]" custT="1"/>
      <dgm:spPr>
        <a:solidFill>
          <a:prstClr val="white">
            <a:lumMod val="95000"/>
          </a:prstClr>
        </a:solidFill>
        <a:ln w="12700" cap="flat" cmpd="sng" algn="ctr">
          <a:noFill/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 spcFirstLastPara="0" vert="horz" wrap="square" lIns="415479" tIns="68580" rIns="128016" bIns="68580" numCol="1" spcCol="1270" anchor="ctr" anchorCtr="0"/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800" kern="1200" dirty="0">
              <a:solidFill>
                <a:srgbClr val="375FA3"/>
              </a:solidFill>
              <a:latin typeface="Calibri" panose="020F0502020204030204"/>
              <a:ea typeface="+mn-ea"/>
              <a:cs typeface="+mn-cs"/>
            </a:rPr>
            <a:t>MEMIC currently estimates via experience and gut instinct.  Some use advanced math and actuarial calculations such as Chain Ladder.</a:t>
          </a:r>
        </a:p>
      </dgm:t>
    </dgm:pt>
    <dgm:pt modelId="{7A4EEFE8-6544-40C2-99F9-873685C9418E}" type="parTrans" cxnId="{CD644854-AB91-405D-B2BE-F076F7C1734A}">
      <dgm:prSet/>
      <dgm:spPr/>
      <dgm:t>
        <a:bodyPr/>
        <a:lstStyle/>
        <a:p>
          <a:endParaRPr lang="en-US"/>
        </a:p>
      </dgm:t>
    </dgm:pt>
    <dgm:pt modelId="{78EE836C-2A9C-45C0-8C23-F1D588874E1D}" type="sibTrans" cxnId="{CD644854-AB91-405D-B2BE-F076F7C1734A}">
      <dgm:prSet/>
      <dgm:spPr/>
      <dgm:t>
        <a:bodyPr/>
        <a:lstStyle/>
        <a:p>
          <a:endParaRPr lang="en-US"/>
        </a:p>
      </dgm:t>
    </dgm:pt>
    <dgm:pt modelId="{B248C4A5-AD6A-45AD-8B81-3E3535CEC811}">
      <dgm:prSet phldrT="[Text]" custT="1"/>
      <dgm:spPr>
        <a:solidFill>
          <a:prstClr val="white">
            <a:lumMod val="95000"/>
          </a:prstClr>
        </a:solidFill>
        <a:ln w="12700" cap="flat" cmpd="sng" algn="ctr">
          <a:noFill/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 spcFirstLastPara="0" vert="horz" wrap="square" lIns="415479" tIns="68580" rIns="128016" bIns="68580" numCol="1" spcCol="1270" anchor="ctr" anchorCtr="0"/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800" kern="1200" dirty="0">
              <a:solidFill>
                <a:srgbClr val="375FA3"/>
              </a:solidFill>
              <a:latin typeface="Calibri" panose="020F0502020204030204"/>
              <a:ea typeface="+mn-ea"/>
              <a:cs typeface="+mn-cs"/>
            </a:rPr>
            <a:t>Machine Learning is not in common practice in the insurance industry for the problem of reserve estimating.​</a:t>
          </a:r>
        </a:p>
      </dgm:t>
    </dgm:pt>
    <dgm:pt modelId="{EB3AC5C0-2F0E-41A5-B548-437770DDC411}" type="parTrans" cxnId="{AA6D5E7E-C998-430E-81F5-C131CD64A5EB}">
      <dgm:prSet/>
      <dgm:spPr/>
      <dgm:t>
        <a:bodyPr/>
        <a:lstStyle/>
        <a:p>
          <a:endParaRPr lang="en-US"/>
        </a:p>
      </dgm:t>
    </dgm:pt>
    <dgm:pt modelId="{66B31890-A13B-4231-AF3A-FF48A73A0C8C}" type="sibTrans" cxnId="{AA6D5E7E-C998-430E-81F5-C131CD64A5EB}">
      <dgm:prSet/>
      <dgm:spPr/>
      <dgm:t>
        <a:bodyPr/>
        <a:lstStyle/>
        <a:p>
          <a:endParaRPr lang="en-US"/>
        </a:p>
      </dgm:t>
    </dgm:pt>
    <dgm:pt modelId="{2F838207-C5B2-4DAD-B364-2B6AA0F72184}">
      <dgm:prSet phldrT="[Text]" custT="1"/>
      <dgm:spPr>
        <a:solidFill>
          <a:prstClr val="white">
            <a:lumMod val="95000"/>
          </a:prstClr>
        </a:solidFill>
        <a:ln w="12700" cap="flat" cmpd="sng" algn="ctr">
          <a:noFill/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 spcFirstLastPara="0" vert="horz" wrap="square" lIns="415479" tIns="68580" rIns="128016" bIns="68580" numCol="1" spcCol="1270" anchor="ctr" anchorCtr="0"/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800" kern="1200" dirty="0">
              <a:solidFill>
                <a:srgbClr val="375FA3"/>
              </a:solidFill>
              <a:latin typeface="Calibri" panose="020F0502020204030204"/>
              <a:ea typeface="+mn-ea"/>
              <a:cs typeface="+mn-cs"/>
            </a:rPr>
            <a:t>We will analyze the data, find features correlated to the label, attempt dimensionality reduction, and create a baseline model to test it on.</a:t>
          </a:r>
        </a:p>
      </dgm:t>
    </dgm:pt>
    <dgm:pt modelId="{F087852D-1A1C-4E1D-8B14-E731EA3D9799}" type="parTrans" cxnId="{6A18CB6C-6E1F-43A9-BFCC-B8D823DE7CA1}">
      <dgm:prSet/>
      <dgm:spPr/>
      <dgm:t>
        <a:bodyPr/>
        <a:lstStyle/>
        <a:p>
          <a:endParaRPr lang="en-US"/>
        </a:p>
      </dgm:t>
    </dgm:pt>
    <dgm:pt modelId="{2D71E146-ED62-47F2-BF30-33422E20A75D}" type="sibTrans" cxnId="{6A18CB6C-6E1F-43A9-BFCC-B8D823DE7CA1}">
      <dgm:prSet/>
      <dgm:spPr/>
      <dgm:t>
        <a:bodyPr/>
        <a:lstStyle/>
        <a:p>
          <a:endParaRPr lang="en-US"/>
        </a:p>
      </dgm:t>
    </dgm:pt>
    <dgm:pt modelId="{ADBEC49D-96DC-4686-B661-2F099311B10E}" type="pres">
      <dgm:prSet presAssocID="{9EA306ED-8F0D-4750-A2A6-727F1B26A6AA}" presName="linearFlow" presStyleCnt="0">
        <dgm:presLayoutVars>
          <dgm:dir/>
          <dgm:resizeHandles val="exact"/>
        </dgm:presLayoutVars>
      </dgm:prSet>
      <dgm:spPr/>
    </dgm:pt>
    <dgm:pt modelId="{B9746CB5-1D92-438F-9822-17D3F8E8CB88}" type="pres">
      <dgm:prSet presAssocID="{751FF0B2-906E-43ED-978A-55D0DEC15AD2}" presName="composite" presStyleCnt="0"/>
      <dgm:spPr/>
    </dgm:pt>
    <dgm:pt modelId="{9FE9B3D1-BEFD-43A4-B4C7-B1615F4D95A4}" type="pres">
      <dgm:prSet presAssocID="{751FF0B2-906E-43ED-978A-55D0DEC15AD2}" presName="imgShp" presStyleLbl="fgImgPlace1" presStyleIdx="0" presStyleCnt="6" custScaleX="87346" custScaleY="8734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grammer"/>
        </a:ext>
      </dgm:extLst>
    </dgm:pt>
    <dgm:pt modelId="{3B66E907-D8E5-4744-A0F2-5726A1698C7A}" type="pres">
      <dgm:prSet presAssocID="{751FF0B2-906E-43ED-978A-55D0DEC15AD2}" presName="txShp" presStyleLbl="node1" presStyleIdx="0" presStyleCnt="6">
        <dgm:presLayoutVars>
          <dgm:bulletEnabled val="1"/>
        </dgm:presLayoutVars>
      </dgm:prSet>
      <dgm:spPr/>
    </dgm:pt>
    <dgm:pt modelId="{4577804F-4F85-4115-B46C-5B3240040DC5}" type="pres">
      <dgm:prSet presAssocID="{BEE67AFE-556B-4A50-A496-269E5FDD839D}" presName="spacing" presStyleCnt="0"/>
      <dgm:spPr/>
    </dgm:pt>
    <dgm:pt modelId="{FCA83D88-371A-4714-B481-BB54920508E2}" type="pres">
      <dgm:prSet presAssocID="{C5E6CAD9-EFA1-4AEB-9D7F-05F36185A772}" presName="composite" presStyleCnt="0"/>
      <dgm:spPr/>
    </dgm:pt>
    <dgm:pt modelId="{CFBCFC82-FA36-4A0D-98FE-41FBD387F32D}" type="pres">
      <dgm:prSet presAssocID="{C5E6CAD9-EFA1-4AEB-9D7F-05F36185A772}" presName="imgShp" presStyleLbl="fgImgPlace1" presStyleIdx="1" presStyleCnt="6" custScaleX="87346" custScaleY="87346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siness Growth with solid fill"/>
        </a:ext>
      </dgm:extLst>
    </dgm:pt>
    <dgm:pt modelId="{5EE62DAA-6B7A-4AD7-83B4-2C7F97250E4F}" type="pres">
      <dgm:prSet presAssocID="{C5E6CAD9-EFA1-4AEB-9D7F-05F36185A772}" presName="txShp" presStyleLbl="node1" presStyleIdx="1" presStyleCnt="6" custScaleY="135585">
        <dgm:presLayoutVars>
          <dgm:bulletEnabled val="1"/>
        </dgm:presLayoutVars>
      </dgm:prSet>
      <dgm:spPr>
        <a:xfrm rot="10800000">
          <a:off x="1725112" y="1227628"/>
          <a:ext cx="6032131" cy="942188"/>
        </a:xfrm>
        <a:prstGeom prst="homePlate">
          <a:avLst/>
        </a:prstGeom>
      </dgm:spPr>
    </dgm:pt>
    <dgm:pt modelId="{CA7FC62C-46A4-4B74-80A1-94BA6B60F64B}" type="pres">
      <dgm:prSet presAssocID="{5105FBFF-91E0-495C-B380-2EC96C0CCD51}" presName="spacing" presStyleCnt="0"/>
      <dgm:spPr/>
    </dgm:pt>
    <dgm:pt modelId="{0A252FC7-DFC8-46D2-81B1-BE3042218BC5}" type="pres">
      <dgm:prSet presAssocID="{71354BA4-AFEE-44E8-8714-D1B4E6083218}" presName="composite" presStyleCnt="0"/>
      <dgm:spPr/>
    </dgm:pt>
    <dgm:pt modelId="{1A295CD2-6C92-43A6-A6C3-F3497737ED0F}" type="pres">
      <dgm:prSet presAssocID="{71354BA4-AFEE-44E8-8714-D1B4E6083218}" presName="imgShp" presStyleLbl="fgImgPlace1" presStyleIdx="2" presStyleCnt="6" custScaleX="87346" custScaleY="87346"/>
      <dgm:spPr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nnections"/>
        </a:ext>
      </dgm:extLst>
    </dgm:pt>
    <dgm:pt modelId="{A9D3F3C9-1E0D-47BA-9433-CD80B207C7A6}" type="pres">
      <dgm:prSet presAssocID="{71354BA4-AFEE-44E8-8714-D1B4E6083218}" presName="txShp" presStyleLbl="node1" presStyleIdx="2" presStyleCnt="6">
        <dgm:presLayoutVars>
          <dgm:bulletEnabled val="1"/>
        </dgm:presLayoutVars>
      </dgm:prSet>
      <dgm:spPr>
        <a:xfrm rot="10800000">
          <a:off x="1725112" y="2451066"/>
          <a:ext cx="6032131" cy="942188"/>
        </a:xfrm>
        <a:prstGeom prst="homePlate">
          <a:avLst/>
        </a:prstGeom>
      </dgm:spPr>
    </dgm:pt>
    <dgm:pt modelId="{5AC1B16E-12E2-4F6E-8AC1-FD295EA30B13}" type="pres">
      <dgm:prSet presAssocID="{C4EB4426-7442-4024-B998-4E6245B5D19C}" presName="spacing" presStyleCnt="0"/>
      <dgm:spPr/>
    </dgm:pt>
    <dgm:pt modelId="{64836E3E-C1C8-488C-A610-631515BF3449}" type="pres">
      <dgm:prSet presAssocID="{E1A772EA-D86E-4FEE-ACDF-7B915F1BC3F0}" presName="composite" presStyleCnt="0"/>
      <dgm:spPr/>
    </dgm:pt>
    <dgm:pt modelId="{E51E6700-87ED-47C8-8C72-23179AB93A30}" type="pres">
      <dgm:prSet presAssocID="{E1A772EA-D86E-4FEE-ACDF-7B915F1BC3F0}" presName="imgShp" presStyleLbl="fgImgPlace1" presStyleIdx="3" presStyleCnt="6" custScaleX="87346" custScaleY="8734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ghtbulb"/>
        </a:ext>
      </dgm:extLst>
    </dgm:pt>
    <dgm:pt modelId="{455B6798-8A06-4AB9-A741-ABE07455F251}" type="pres">
      <dgm:prSet presAssocID="{E1A772EA-D86E-4FEE-ACDF-7B915F1BC3F0}" presName="txShp" presStyleLbl="node1" presStyleIdx="3" presStyleCnt="6">
        <dgm:presLayoutVars>
          <dgm:bulletEnabled val="1"/>
        </dgm:presLayoutVars>
      </dgm:prSet>
      <dgm:spPr>
        <a:xfrm rot="10800000">
          <a:off x="1725112" y="3674505"/>
          <a:ext cx="6032131" cy="942188"/>
        </a:xfrm>
        <a:prstGeom prst="homePlate">
          <a:avLst/>
        </a:prstGeom>
      </dgm:spPr>
    </dgm:pt>
    <dgm:pt modelId="{FE000745-A80A-4B73-A922-64BFD6B5A674}" type="pres">
      <dgm:prSet presAssocID="{78EE836C-2A9C-45C0-8C23-F1D588874E1D}" presName="spacing" presStyleCnt="0"/>
      <dgm:spPr/>
    </dgm:pt>
    <dgm:pt modelId="{8A53775F-A69D-4394-836F-5664B522BFAB}" type="pres">
      <dgm:prSet presAssocID="{B248C4A5-AD6A-45AD-8B81-3E3535CEC811}" presName="composite" presStyleCnt="0"/>
      <dgm:spPr/>
    </dgm:pt>
    <dgm:pt modelId="{491F64F7-76B5-41C6-A908-680CC7CB342F}" type="pres">
      <dgm:prSet presAssocID="{B248C4A5-AD6A-45AD-8B81-3E3535CEC811}" presName="imgShp" presStyleLbl="fgImgPlace1" presStyleIdx="4" presStyleCnt="6" custScaleX="87346" custScaleY="87346"/>
      <dgm:spPr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epeat with solid fill"/>
        </a:ext>
      </dgm:extLst>
    </dgm:pt>
    <dgm:pt modelId="{FD2AF693-20C0-43F0-8111-DADE8BE2E4A1}" type="pres">
      <dgm:prSet presAssocID="{B248C4A5-AD6A-45AD-8B81-3E3535CEC811}" presName="txShp" presStyleLbl="node1" presStyleIdx="4" presStyleCnt="6">
        <dgm:presLayoutVars>
          <dgm:bulletEnabled val="1"/>
        </dgm:presLayoutVars>
      </dgm:prSet>
      <dgm:spPr>
        <a:xfrm rot="10800000">
          <a:off x="1725112" y="4897944"/>
          <a:ext cx="6032131" cy="942188"/>
        </a:xfrm>
        <a:prstGeom prst="homePlate">
          <a:avLst/>
        </a:prstGeom>
      </dgm:spPr>
    </dgm:pt>
    <dgm:pt modelId="{D59EDD15-4A1A-4D1F-BF9B-A811FC1D4EEB}" type="pres">
      <dgm:prSet presAssocID="{66B31890-A13B-4231-AF3A-FF48A73A0C8C}" presName="spacing" presStyleCnt="0"/>
      <dgm:spPr/>
    </dgm:pt>
    <dgm:pt modelId="{B05A93BD-AAEC-4FE7-96D8-5C221EC9B07E}" type="pres">
      <dgm:prSet presAssocID="{2F838207-C5B2-4DAD-B364-2B6AA0F72184}" presName="composite" presStyleCnt="0"/>
      <dgm:spPr/>
    </dgm:pt>
    <dgm:pt modelId="{A730B0CA-2A7D-4EC2-84A9-252F254FDB67}" type="pres">
      <dgm:prSet presAssocID="{2F838207-C5B2-4DAD-B364-2B6AA0F72184}" presName="imgShp" presStyleLbl="fgImgPlac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rtificial Intelligence outline"/>
        </a:ext>
      </dgm:extLst>
    </dgm:pt>
    <dgm:pt modelId="{2E307765-5124-417F-9E57-050F36EE91D2}" type="pres">
      <dgm:prSet presAssocID="{2F838207-C5B2-4DAD-B364-2B6AA0F72184}" presName="txShp" presStyleLbl="node1" presStyleIdx="5" presStyleCnt="6">
        <dgm:presLayoutVars>
          <dgm:bulletEnabled val="1"/>
        </dgm:presLayoutVars>
      </dgm:prSet>
      <dgm:spPr/>
    </dgm:pt>
  </dgm:ptLst>
  <dgm:cxnLst>
    <dgm:cxn modelId="{E1400B22-2A05-40F5-AD50-DEDDAF3E59EC}" srcId="{9EA306ED-8F0D-4750-A2A6-727F1B26A6AA}" destId="{751FF0B2-906E-43ED-978A-55D0DEC15AD2}" srcOrd="0" destOrd="0" parTransId="{503D3C84-2884-43A7-A571-08F2B2579808}" sibTransId="{BEE67AFE-556B-4A50-A496-269E5FDD839D}"/>
    <dgm:cxn modelId="{C20FE935-2C27-401B-9A9B-F040BD8F348F}" type="presOf" srcId="{B248C4A5-AD6A-45AD-8B81-3E3535CEC811}" destId="{FD2AF693-20C0-43F0-8111-DADE8BE2E4A1}" srcOrd="0" destOrd="0" presId="urn:microsoft.com/office/officeart/2005/8/layout/vList3"/>
    <dgm:cxn modelId="{2693895B-307F-4745-825D-8C4F3ABAEC39}" type="presOf" srcId="{2F838207-C5B2-4DAD-B364-2B6AA0F72184}" destId="{2E307765-5124-417F-9E57-050F36EE91D2}" srcOrd="0" destOrd="0" presId="urn:microsoft.com/office/officeart/2005/8/layout/vList3"/>
    <dgm:cxn modelId="{128C336B-8EA6-4181-886C-387AECF80692}" type="presOf" srcId="{751FF0B2-906E-43ED-978A-55D0DEC15AD2}" destId="{3B66E907-D8E5-4744-A0F2-5726A1698C7A}" srcOrd="0" destOrd="0" presId="urn:microsoft.com/office/officeart/2005/8/layout/vList3"/>
    <dgm:cxn modelId="{6A18CB6C-6E1F-43A9-BFCC-B8D823DE7CA1}" srcId="{9EA306ED-8F0D-4750-A2A6-727F1B26A6AA}" destId="{2F838207-C5B2-4DAD-B364-2B6AA0F72184}" srcOrd="5" destOrd="0" parTransId="{F087852D-1A1C-4E1D-8B14-E731EA3D9799}" sibTransId="{2D71E146-ED62-47F2-BF30-33422E20A75D}"/>
    <dgm:cxn modelId="{CD644854-AB91-405D-B2BE-F076F7C1734A}" srcId="{9EA306ED-8F0D-4750-A2A6-727F1B26A6AA}" destId="{E1A772EA-D86E-4FEE-ACDF-7B915F1BC3F0}" srcOrd="3" destOrd="0" parTransId="{7A4EEFE8-6544-40C2-99F9-873685C9418E}" sibTransId="{78EE836C-2A9C-45C0-8C23-F1D588874E1D}"/>
    <dgm:cxn modelId="{86EA067D-36CE-48BC-9913-0BA60C6B03D7}" srcId="{9EA306ED-8F0D-4750-A2A6-727F1B26A6AA}" destId="{C5E6CAD9-EFA1-4AEB-9D7F-05F36185A772}" srcOrd="1" destOrd="0" parTransId="{65A14E7A-D7D2-47C8-B651-FA2D97BB7213}" sibTransId="{5105FBFF-91E0-495C-B380-2EC96C0CCD51}"/>
    <dgm:cxn modelId="{AA6D5E7E-C998-430E-81F5-C131CD64A5EB}" srcId="{9EA306ED-8F0D-4750-A2A6-727F1B26A6AA}" destId="{B248C4A5-AD6A-45AD-8B81-3E3535CEC811}" srcOrd="4" destOrd="0" parTransId="{EB3AC5C0-2F0E-41A5-B548-437770DDC411}" sibTransId="{66B31890-A13B-4231-AF3A-FF48A73A0C8C}"/>
    <dgm:cxn modelId="{BD99E09A-B4EA-440D-9BDD-0E23DA575EC5}" type="presOf" srcId="{E1A772EA-D86E-4FEE-ACDF-7B915F1BC3F0}" destId="{455B6798-8A06-4AB9-A741-ABE07455F251}" srcOrd="0" destOrd="0" presId="urn:microsoft.com/office/officeart/2005/8/layout/vList3"/>
    <dgm:cxn modelId="{18FF3DBA-D5F4-4FFA-9D44-53629493B23C}" type="presOf" srcId="{71354BA4-AFEE-44E8-8714-D1B4E6083218}" destId="{A9D3F3C9-1E0D-47BA-9433-CD80B207C7A6}" srcOrd="0" destOrd="0" presId="urn:microsoft.com/office/officeart/2005/8/layout/vList3"/>
    <dgm:cxn modelId="{91384DBB-114D-4D76-BB39-AEF870BA5048}" type="presOf" srcId="{9EA306ED-8F0D-4750-A2A6-727F1B26A6AA}" destId="{ADBEC49D-96DC-4686-B661-2F099311B10E}" srcOrd="0" destOrd="0" presId="urn:microsoft.com/office/officeart/2005/8/layout/vList3"/>
    <dgm:cxn modelId="{721DDFBE-3000-418A-A2D3-969383CC2B39}" type="presOf" srcId="{C5E6CAD9-EFA1-4AEB-9D7F-05F36185A772}" destId="{5EE62DAA-6B7A-4AD7-83B4-2C7F97250E4F}" srcOrd="0" destOrd="0" presId="urn:microsoft.com/office/officeart/2005/8/layout/vList3"/>
    <dgm:cxn modelId="{8466C7E1-9CFE-42A7-855D-125442027B7F}" srcId="{9EA306ED-8F0D-4750-A2A6-727F1B26A6AA}" destId="{71354BA4-AFEE-44E8-8714-D1B4E6083218}" srcOrd="2" destOrd="0" parTransId="{B5C17E03-28F0-49D0-942D-BC5715EF0B58}" sibTransId="{C4EB4426-7442-4024-B998-4E6245B5D19C}"/>
    <dgm:cxn modelId="{EC99A082-994F-4501-BA81-2F3FD275AC97}" type="presParOf" srcId="{ADBEC49D-96DC-4686-B661-2F099311B10E}" destId="{B9746CB5-1D92-438F-9822-17D3F8E8CB88}" srcOrd="0" destOrd="0" presId="urn:microsoft.com/office/officeart/2005/8/layout/vList3"/>
    <dgm:cxn modelId="{1D92E302-9DD1-4408-BF72-55D6595A6F7B}" type="presParOf" srcId="{B9746CB5-1D92-438F-9822-17D3F8E8CB88}" destId="{9FE9B3D1-BEFD-43A4-B4C7-B1615F4D95A4}" srcOrd="0" destOrd="0" presId="urn:microsoft.com/office/officeart/2005/8/layout/vList3"/>
    <dgm:cxn modelId="{483DF991-E060-41FD-A4F8-2DCA859D7442}" type="presParOf" srcId="{B9746CB5-1D92-438F-9822-17D3F8E8CB88}" destId="{3B66E907-D8E5-4744-A0F2-5726A1698C7A}" srcOrd="1" destOrd="0" presId="urn:microsoft.com/office/officeart/2005/8/layout/vList3"/>
    <dgm:cxn modelId="{B6FA9E92-8842-4491-90AE-095B007FA4BC}" type="presParOf" srcId="{ADBEC49D-96DC-4686-B661-2F099311B10E}" destId="{4577804F-4F85-4115-B46C-5B3240040DC5}" srcOrd="1" destOrd="0" presId="urn:microsoft.com/office/officeart/2005/8/layout/vList3"/>
    <dgm:cxn modelId="{A1397906-2B47-48BF-B65E-83CB53CF06BC}" type="presParOf" srcId="{ADBEC49D-96DC-4686-B661-2F099311B10E}" destId="{FCA83D88-371A-4714-B481-BB54920508E2}" srcOrd="2" destOrd="0" presId="urn:microsoft.com/office/officeart/2005/8/layout/vList3"/>
    <dgm:cxn modelId="{5132B386-10DF-4CCB-9B25-AECA2FB35B63}" type="presParOf" srcId="{FCA83D88-371A-4714-B481-BB54920508E2}" destId="{CFBCFC82-FA36-4A0D-98FE-41FBD387F32D}" srcOrd="0" destOrd="0" presId="urn:microsoft.com/office/officeart/2005/8/layout/vList3"/>
    <dgm:cxn modelId="{23AE78B8-609A-4B39-BC66-05A84121DF80}" type="presParOf" srcId="{FCA83D88-371A-4714-B481-BB54920508E2}" destId="{5EE62DAA-6B7A-4AD7-83B4-2C7F97250E4F}" srcOrd="1" destOrd="0" presId="urn:microsoft.com/office/officeart/2005/8/layout/vList3"/>
    <dgm:cxn modelId="{94CACA73-7CA2-4DD4-83E7-352926269CAF}" type="presParOf" srcId="{ADBEC49D-96DC-4686-B661-2F099311B10E}" destId="{CA7FC62C-46A4-4B74-80A1-94BA6B60F64B}" srcOrd="3" destOrd="0" presId="urn:microsoft.com/office/officeart/2005/8/layout/vList3"/>
    <dgm:cxn modelId="{D5246491-9B18-4DB8-8120-B3C11B55C5AC}" type="presParOf" srcId="{ADBEC49D-96DC-4686-B661-2F099311B10E}" destId="{0A252FC7-DFC8-46D2-81B1-BE3042218BC5}" srcOrd="4" destOrd="0" presId="urn:microsoft.com/office/officeart/2005/8/layout/vList3"/>
    <dgm:cxn modelId="{9A02CA75-7937-4217-9383-652FF94144E3}" type="presParOf" srcId="{0A252FC7-DFC8-46D2-81B1-BE3042218BC5}" destId="{1A295CD2-6C92-43A6-A6C3-F3497737ED0F}" srcOrd="0" destOrd="0" presId="urn:microsoft.com/office/officeart/2005/8/layout/vList3"/>
    <dgm:cxn modelId="{622FF44E-0EAA-4D05-A020-A5CD9E9C97A8}" type="presParOf" srcId="{0A252FC7-DFC8-46D2-81B1-BE3042218BC5}" destId="{A9D3F3C9-1E0D-47BA-9433-CD80B207C7A6}" srcOrd="1" destOrd="0" presId="urn:microsoft.com/office/officeart/2005/8/layout/vList3"/>
    <dgm:cxn modelId="{D98BE65F-9D72-4B72-A6D9-8B4F6E0383C7}" type="presParOf" srcId="{ADBEC49D-96DC-4686-B661-2F099311B10E}" destId="{5AC1B16E-12E2-4F6E-8AC1-FD295EA30B13}" srcOrd="5" destOrd="0" presId="urn:microsoft.com/office/officeart/2005/8/layout/vList3"/>
    <dgm:cxn modelId="{C9B27183-574F-41AE-AEE9-D1D386B57925}" type="presParOf" srcId="{ADBEC49D-96DC-4686-B661-2F099311B10E}" destId="{64836E3E-C1C8-488C-A610-631515BF3449}" srcOrd="6" destOrd="0" presId="urn:microsoft.com/office/officeart/2005/8/layout/vList3"/>
    <dgm:cxn modelId="{E683477C-EA3F-48B6-995D-E8330BD97B6E}" type="presParOf" srcId="{64836E3E-C1C8-488C-A610-631515BF3449}" destId="{E51E6700-87ED-47C8-8C72-23179AB93A30}" srcOrd="0" destOrd="0" presId="urn:microsoft.com/office/officeart/2005/8/layout/vList3"/>
    <dgm:cxn modelId="{C246000F-7A26-44E3-9819-93CD4FBDE217}" type="presParOf" srcId="{64836E3E-C1C8-488C-A610-631515BF3449}" destId="{455B6798-8A06-4AB9-A741-ABE07455F251}" srcOrd="1" destOrd="0" presId="urn:microsoft.com/office/officeart/2005/8/layout/vList3"/>
    <dgm:cxn modelId="{1A94DEE1-8CCC-4B33-B677-BFFA3691922F}" type="presParOf" srcId="{ADBEC49D-96DC-4686-B661-2F099311B10E}" destId="{FE000745-A80A-4B73-A922-64BFD6B5A674}" srcOrd="7" destOrd="0" presId="urn:microsoft.com/office/officeart/2005/8/layout/vList3"/>
    <dgm:cxn modelId="{DCCEE7F0-EA52-45EC-980E-6FAAC7BD7FC7}" type="presParOf" srcId="{ADBEC49D-96DC-4686-B661-2F099311B10E}" destId="{8A53775F-A69D-4394-836F-5664B522BFAB}" srcOrd="8" destOrd="0" presId="urn:microsoft.com/office/officeart/2005/8/layout/vList3"/>
    <dgm:cxn modelId="{B6627F70-002C-4CE6-864A-071F192899D8}" type="presParOf" srcId="{8A53775F-A69D-4394-836F-5664B522BFAB}" destId="{491F64F7-76B5-41C6-A908-680CC7CB342F}" srcOrd="0" destOrd="0" presId="urn:microsoft.com/office/officeart/2005/8/layout/vList3"/>
    <dgm:cxn modelId="{AC90A3AA-BB66-4799-A79C-707D29A37669}" type="presParOf" srcId="{8A53775F-A69D-4394-836F-5664B522BFAB}" destId="{FD2AF693-20C0-43F0-8111-DADE8BE2E4A1}" srcOrd="1" destOrd="0" presId="urn:microsoft.com/office/officeart/2005/8/layout/vList3"/>
    <dgm:cxn modelId="{B54F2056-707E-4BA5-93CB-B634A06F9731}" type="presParOf" srcId="{ADBEC49D-96DC-4686-B661-2F099311B10E}" destId="{D59EDD15-4A1A-4D1F-BF9B-A811FC1D4EEB}" srcOrd="9" destOrd="0" presId="urn:microsoft.com/office/officeart/2005/8/layout/vList3"/>
    <dgm:cxn modelId="{F2903FD6-DBAE-4086-94D0-3376587C24C1}" type="presParOf" srcId="{ADBEC49D-96DC-4686-B661-2F099311B10E}" destId="{B05A93BD-AAEC-4FE7-96D8-5C221EC9B07E}" srcOrd="10" destOrd="0" presId="urn:microsoft.com/office/officeart/2005/8/layout/vList3"/>
    <dgm:cxn modelId="{AAAD2A10-82CB-4E61-BA40-D36DE0437281}" type="presParOf" srcId="{B05A93BD-AAEC-4FE7-96D8-5C221EC9B07E}" destId="{A730B0CA-2A7D-4EC2-84A9-252F254FDB67}" srcOrd="0" destOrd="0" presId="urn:microsoft.com/office/officeart/2005/8/layout/vList3"/>
    <dgm:cxn modelId="{17305E23-6661-4245-ADB1-13C36E6286BA}" type="presParOf" srcId="{B05A93BD-AAEC-4FE7-96D8-5C221EC9B07E}" destId="{2E307765-5124-417F-9E57-050F36EE91D2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EA306ED-8F0D-4750-A2A6-727F1B26A6AA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</dgm:pt>
    <dgm:pt modelId="{751FF0B2-906E-43ED-978A-55D0DEC15AD2}">
      <dgm:prSet phldrT="[Text]" custT="1"/>
      <dgm:spPr>
        <a:solidFill>
          <a:schemeClr val="bg1">
            <a:lumMod val="95000"/>
          </a:schemeClr>
        </a:solidFill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pPr algn="l">
            <a:buFont typeface="Arial" panose="020B0604020202020204" pitchFamily="34" charset="0"/>
            <a:buChar char="•"/>
          </a:pPr>
          <a:r>
            <a:rPr lang="en-US" sz="1800" dirty="0">
              <a:solidFill>
                <a:srgbClr val="375FA3"/>
              </a:solidFill>
            </a:rPr>
            <a:t>Claims data here comes in two types: Indemnity and Medical Only.  Indemnity claims are far more complex.</a:t>
          </a:r>
        </a:p>
      </dgm:t>
    </dgm:pt>
    <dgm:pt modelId="{503D3C84-2884-43A7-A571-08F2B2579808}" type="parTrans" cxnId="{E1400B22-2A05-40F5-AD50-DEDDAF3E59EC}">
      <dgm:prSet/>
      <dgm:spPr/>
      <dgm:t>
        <a:bodyPr/>
        <a:lstStyle/>
        <a:p>
          <a:endParaRPr lang="en-US"/>
        </a:p>
      </dgm:t>
    </dgm:pt>
    <dgm:pt modelId="{BEE67AFE-556B-4A50-A496-269E5FDD839D}" type="sibTrans" cxnId="{E1400B22-2A05-40F5-AD50-DEDDAF3E59EC}">
      <dgm:prSet/>
      <dgm:spPr/>
      <dgm:t>
        <a:bodyPr/>
        <a:lstStyle/>
        <a:p>
          <a:endParaRPr lang="en-US"/>
        </a:p>
      </dgm:t>
    </dgm:pt>
    <dgm:pt modelId="{C5E6CAD9-EFA1-4AEB-9D7F-05F36185A772}">
      <dgm:prSet phldrT="[Text]" custT="1"/>
      <dgm:spPr>
        <a:solidFill>
          <a:prstClr val="white">
            <a:lumMod val="95000"/>
          </a:prstClr>
        </a:solidFill>
        <a:ln w="12700" cap="flat" cmpd="sng" algn="ctr">
          <a:noFill/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 spcFirstLastPara="0" vert="horz" wrap="square" lIns="415479" tIns="68580" rIns="128016" bIns="68580" numCol="1" spcCol="1270" anchor="ctr" anchorCtr="0"/>
        <a:lstStyle/>
        <a:p>
          <a:pPr algn="l">
            <a:buFont typeface="Arial" panose="020B0604020202020204" pitchFamily="34" charset="0"/>
            <a:buChar char="•"/>
          </a:pPr>
          <a:r>
            <a:rPr lang="en-US" sz="1800" dirty="0">
              <a:solidFill>
                <a:srgbClr val="375FA3"/>
              </a:solidFill>
            </a:rPr>
            <a:t>There are 476,043 rows and 27 columns.  It is mixed data containing text, dates, Boolean, and numeric values.</a:t>
          </a:r>
        </a:p>
      </dgm:t>
    </dgm:pt>
    <dgm:pt modelId="{65A14E7A-D7D2-47C8-B651-FA2D97BB7213}" type="parTrans" cxnId="{86EA067D-36CE-48BC-9913-0BA60C6B03D7}">
      <dgm:prSet/>
      <dgm:spPr/>
      <dgm:t>
        <a:bodyPr/>
        <a:lstStyle/>
        <a:p>
          <a:endParaRPr lang="en-US"/>
        </a:p>
      </dgm:t>
    </dgm:pt>
    <dgm:pt modelId="{5105FBFF-91E0-495C-B380-2EC96C0CCD51}" type="sibTrans" cxnId="{86EA067D-36CE-48BC-9913-0BA60C6B03D7}">
      <dgm:prSet/>
      <dgm:spPr/>
      <dgm:t>
        <a:bodyPr/>
        <a:lstStyle/>
        <a:p>
          <a:endParaRPr lang="en-US"/>
        </a:p>
      </dgm:t>
    </dgm:pt>
    <dgm:pt modelId="{71354BA4-AFEE-44E8-8714-D1B4E6083218}">
      <dgm:prSet phldrT="[Text]" custT="1"/>
      <dgm:spPr>
        <a:solidFill>
          <a:prstClr val="white">
            <a:lumMod val="95000"/>
          </a:prstClr>
        </a:solidFill>
        <a:ln w="12700" cap="flat" cmpd="sng" algn="ctr">
          <a:noFill/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 spcFirstLastPara="0" vert="horz" wrap="square" lIns="415479" tIns="68580" rIns="128016" bIns="68580" numCol="1" spcCol="1270" anchor="ctr" anchorCtr="0"/>
        <a:lstStyle/>
        <a:p>
          <a:pPr algn="l">
            <a:buFont typeface="Arial" panose="020B0604020202020204" pitchFamily="34" charset="0"/>
            <a:buChar char="•"/>
          </a:pPr>
          <a:r>
            <a:rPr lang="en-US" sz="1800" dirty="0">
              <a:solidFill>
                <a:srgbClr val="375FA3"/>
              </a:solidFill>
            </a:rPr>
            <a:t>Claim data goes back as far as 1994.</a:t>
          </a:r>
        </a:p>
      </dgm:t>
    </dgm:pt>
    <dgm:pt modelId="{B5C17E03-28F0-49D0-942D-BC5715EF0B58}" type="parTrans" cxnId="{8466C7E1-9CFE-42A7-855D-125442027B7F}">
      <dgm:prSet/>
      <dgm:spPr/>
      <dgm:t>
        <a:bodyPr/>
        <a:lstStyle/>
        <a:p>
          <a:endParaRPr lang="en-US"/>
        </a:p>
      </dgm:t>
    </dgm:pt>
    <dgm:pt modelId="{C4EB4426-7442-4024-B998-4E6245B5D19C}" type="sibTrans" cxnId="{8466C7E1-9CFE-42A7-855D-125442027B7F}">
      <dgm:prSet/>
      <dgm:spPr/>
      <dgm:t>
        <a:bodyPr/>
        <a:lstStyle/>
        <a:p>
          <a:endParaRPr lang="en-US"/>
        </a:p>
      </dgm:t>
    </dgm:pt>
    <dgm:pt modelId="{E1A772EA-D86E-4FEE-ACDF-7B915F1BC3F0}">
      <dgm:prSet phldrT="[Text]" custT="1"/>
      <dgm:spPr>
        <a:solidFill>
          <a:prstClr val="white">
            <a:lumMod val="95000"/>
          </a:prstClr>
        </a:solidFill>
        <a:ln w="12700" cap="flat" cmpd="sng" algn="ctr">
          <a:noFill/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 spcFirstLastPara="0" vert="horz" wrap="square" lIns="415479" tIns="68580" rIns="128016" bIns="68580" numCol="1" spcCol="1270" anchor="ctr" anchorCtr="0"/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800" kern="1200" dirty="0">
              <a:solidFill>
                <a:srgbClr val="375FA3"/>
              </a:solidFill>
            </a:rPr>
            <a:t>We need to consider if we must simplify the data (only pick one claim type).  Maybe only use some categorical columns.  Which ones though?</a:t>
          </a:r>
          <a:endParaRPr lang="en-US" sz="1800" kern="1200" dirty="0">
            <a:solidFill>
              <a:srgbClr val="375FA3"/>
            </a:solidFill>
            <a:latin typeface="Calibri" panose="020F0502020204030204"/>
            <a:ea typeface="+mn-ea"/>
            <a:cs typeface="+mn-cs"/>
          </a:endParaRPr>
        </a:p>
      </dgm:t>
    </dgm:pt>
    <dgm:pt modelId="{7A4EEFE8-6544-40C2-99F9-873685C9418E}" type="parTrans" cxnId="{CD644854-AB91-405D-B2BE-F076F7C1734A}">
      <dgm:prSet/>
      <dgm:spPr/>
      <dgm:t>
        <a:bodyPr/>
        <a:lstStyle/>
        <a:p>
          <a:endParaRPr lang="en-US"/>
        </a:p>
      </dgm:t>
    </dgm:pt>
    <dgm:pt modelId="{78EE836C-2A9C-45C0-8C23-F1D588874E1D}" type="sibTrans" cxnId="{CD644854-AB91-405D-B2BE-F076F7C1734A}">
      <dgm:prSet/>
      <dgm:spPr/>
      <dgm:t>
        <a:bodyPr/>
        <a:lstStyle/>
        <a:p>
          <a:endParaRPr lang="en-US"/>
        </a:p>
      </dgm:t>
    </dgm:pt>
    <dgm:pt modelId="{ADBEC49D-96DC-4686-B661-2F099311B10E}" type="pres">
      <dgm:prSet presAssocID="{9EA306ED-8F0D-4750-A2A6-727F1B26A6AA}" presName="linearFlow" presStyleCnt="0">
        <dgm:presLayoutVars>
          <dgm:dir/>
          <dgm:resizeHandles val="exact"/>
        </dgm:presLayoutVars>
      </dgm:prSet>
      <dgm:spPr/>
    </dgm:pt>
    <dgm:pt modelId="{B9746CB5-1D92-438F-9822-17D3F8E8CB88}" type="pres">
      <dgm:prSet presAssocID="{751FF0B2-906E-43ED-978A-55D0DEC15AD2}" presName="composite" presStyleCnt="0"/>
      <dgm:spPr/>
    </dgm:pt>
    <dgm:pt modelId="{9FE9B3D1-BEFD-43A4-B4C7-B1615F4D95A4}" type="pres">
      <dgm:prSet presAssocID="{751FF0B2-906E-43ED-978A-55D0DEC15AD2}" presName="imgShp" presStyleLbl="fgImgPlace1" presStyleIdx="0" presStyleCnt="4" custScaleX="68986" custScaleY="68986"/>
      <dgm:spPr>
        <a:prstGeom prst="ellipse">
          <a:avLst/>
        </a:prstGeom>
        <a:solidFill>
          <a:srgbClr val="20385E"/>
        </a:solidFill>
        <a:ln>
          <a:noFill/>
        </a:ln>
      </dgm:spPr>
      <dgm:extLst>
        <a:ext uri="{E40237B7-FDA0-4F09-8148-C483321AD2D9}">
          <dgm14:cNvPr xmlns:dgm14="http://schemas.microsoft.com/office/drawing/2010/diagram" id="0" name="" descr="Programmer"/>
        </a:ext>
      </dgm:extLst>
    </dgm:pt>
    <dgm:pt modelId="{3B66E907-D8E5-4744-A0F2-5726A1698C7A}" type="pres">
      <dgm:prSet presAssocID="{751FF0B2-906E-43ED-978A-55D0DEC15AD2}" presName="txShp" presStyleLbl="node1" presStyleIdx="0" presStyleCnt="4">
        <dgm:presLayoutVars>
          <dgm:bulletEnabled val="1"/>
        </dgm:presLayoutVars>
      </dgm:prSet>
      <dgm:spPr/>
    </dgm:pt>
    <dgm:pt modelId="{4577804F-4F85-4115-B46C-5B3240040DC5}" type="pres">
      <dgm:prSet presAssocID="{BEE67AFE-556B-4A50-A496-269E5FDD839D}" presName="spacing" presStyleCnt="0"/>
      <dgm:spPr/>
    </dgm:pt>
    <dgm:pt modelId="{FCA83D88-371A-4714-B481-BB54920508E2}" type="pres">
      <dgm:prSet presAssocID="{C5E6CAD9-EFA1-4AEB-9D7F-05F36185A772}" presName="composite" presStyleCnt="0"/>
      <dgm:spPr/>
    </dgm:pt>
    <dgm:pt modelId="{CFBCFC82-FA36-4A0D-98FE-41FBD387F32D}" type="pres">
      <dgm:prSet presAssocID="{C5E6CAD9-EFA1-4AEB-9D7F-05F36185A772}" presName="imgShp" presStyleLbl="fgImgPlace1" presStyleIdx="1" presStyleCnt="4" custScaleX="68986" custScaleY="68986"/>
      <dgm:spPr>
        <a:solidFill>
          <a:srgbClr val="20385E"/>
        </a:solidFill>
        <a:ln>
          <a:noFill/>
        </a:ln>
      </dgm:spPr>
      <dgm:extLst>
        <a:ext uri="{E40237B7-FDA0-4F09-8148-C483321AD2D9}">
          <dgm14:cNvPr xmlns:dgm14="http://schemas.microsoft.com/office/drawing/2010/diagram" id="0" name="" descr="Business Growth with solid fill"/>
        </a:ext>
      </dgm:extLst>
    </dgm:pt>
    <dgm:pt modelId="{5EE62DAA-6B7A-4AD7-83B4-2C7F97250E4F}" type="pres">
      <dgm:prSet presAssocID="{C5E6CAD9-EFA1-4AEB-9D7F-05F36185A772}" presName="txShp" presStyleLbl="node1" presStyleIdx="1" presStyleCnt="4">
        <dgm:presLayoutVars>
          <dgm:bulletEnabled val="1"/>
        </dgm:presLayoutVars>
      </dgm:prSet>
      <dgm:spPr>
        <a:xfrm rot="10800000">
          <a:off x="1725112" y="1227628"/>
          <a:ext cx="6032131" cy="942188"/>
        </a:xfrm>
        <a:prstGeom prst="homePlate">
          <a:avLst/>
        </a:prstGeom>
      </dgm:spPr>
    </dgm:pt>
    <dgm:pt modelId="{CA7FC62C-46A4-4B74-80A1-94BA6B60F64B}" type="pres">
      <dgm:prSet presAssocID="{5105FBFF-91E0-495C-B380-2EC96C0CCD51}" presName="spacing" presStyleCnt="0"/>
      <dgm:spPr/>
    </dgm:pt>
    <dgm:pt modelId="{0A252FC7-DFC8-46D2-81B1-BE3042218BC5}" type="pres">
      <dgm:prSet presAssocID="{71354BA4-AFEE-44E8-8714-D1B4E6083218}" presName="composite" presStyleCnt="0"/>
      <dgm:spPr/>
    </dgm:pt>
    <dgm:pt modelId="{1A295CD2-6C92-43A6-A6C3-F3497737ED0F}" type="pres">
      <dgm:prSet presAssocID="{71354BA4-AFEE-44E8-8714-D1B4E6083218}" presName="imgShp" presStyleLbl="fgImgPlace1" presStyleIdx="2" presStyleCnt="4" custScaleX="68986" custScaleY="68986"/>
      <dgm:spPr>
        <a:prstGeom prst="ellipse">
          <a:avLst/>
        </a:prstGeom>
        <a:solidFill>
          <a:srgbClr val="20385E"/>
        </a:solidFill>
        <a:ln>
          <a:noFill/>
        </a:ln>
      </dgm:spPr>
      <dgm:extLst>
        <a:ext uri="{E40237B7-FDA0-4F09-8148-C483321AD2D9}">
          <dgm14:cNvPr xmlns:dgm14="http://schemas.microsoft.com/office/drawing/2010/diagram" id="0" name="" descr="Connections"/>
        </a:ext>
      </dgm:extLst>
    </dgm:pt>
    <dgm:pt modelId="{A9D3F3C9-1E0D-47BA-9433-CD80B207C7A6}" type="pres">
      <dgm:prSet presAssocID="{71354BA4-AFEE-44E8-8714-D1B4E6083218}" presName="txShp" presStyleLbl="node1" presStyleIdx="2" presStyleCnt="4">
        <dgm:presLayoutVars>
          <dgm:bulletEnabled val="1"/>
        </dgm:presLayoutVars>
      </dgm:prSet>
      <dgm:spPr>
        <a:xfrm rot="10800000">
          <a:off x="1725112" y="2451066"/>
          <a:ext cx="6032131" cy="942188"/>
        </a:xfrm>
        <a:prstGeom prst="homePlate">
          <a:avLst/>
        </a:prstGeom>
      </dgm:spPr>
    </dgm:pt>
    <dgm:pt modelId="{5AC1B16E-12E2-4F6E-8AC1-FD295EA30B13}" type="pres">
      <dgm:prSet presAssocID="{C4EB4426-7442-4024-B998-4E6245B5D19C}" presName="spacing" presStyleCnt="0"/>
      <dgm:spPr/>
    </dgm:pt>
    <dgm:pt modelId="{64836E3E-C1C8-488C-A610-631515BF3449}" type="pres">
      <dgm:prSet presAssocID="{E1A772EA-D86E-4FEE-ACDF-7B915F1BC3F0}" presName="composite" presStyleCnt="0"/>
      <dgm:spPr/>
    </dgm:pt>
    <dgm:pt modelId="{E51E6700-87ED-47C8-8C72-23179AB93A30}" type="pres">
      <dgm:prSet presAssocID="{E1A772EA-D86E-4FEE-ACDF-7B915F1BC3F0}" presName="imgShp" presStyleLbl="fgImgPlace1" presStyleIdx="3" presStyleCnt="4" custScaleX="68986" custScaleY="68986"/>
      <dgm:spPr>
        <a:solidFill>
          <a:srgbClr val="20385E"/>
        </a:solidFill>
        <a:ln>
          <a:noFill/>
        </a:ln>
      </dgm:spPr>
      <dgm:extLst>
        <a:ext uri="{E40237B7-FDA0-4F09-8148-C483321AD2D9}">
          <dgm14:cNvPr xmlns:dgm14="http://schemas.microsoft.com/office/drawing/2010/diagram" id="0" name="" descr="Lightbulb"/>
        </a:ext>
      </dgm:extLst>
    </dgm:pt>
    <dgm:pt modelId="{455B6798-8A06-4AB9-A741-ABE07455F251}" type="pres">
      <dgm:prSet presAssocID="{E1A772EA-D86E-4FEE-ACDF-7B915F1BC3F0}" presName="txShp" presStyleLbl="node1" presStyleIdx="3" presStyleCnt="4">
        <dgm:presLayoutVars>
          <dgm:bulletEnabled val="1"/>
        </dgm:presLayoutVars>
      </dgm:prSet>
      <dgm:spPr>
        <a:xfrm rot="10800000">
          <a:off x="1725112" y="3674505"/>
          <a:ext cx="6032131" cy="942188"/>
        </a:xfrm>
        <a:prstGeom prst="homePlate">
          <a:avLst/>
        </a:prstGeom>
      </dgm:spPr>
    </dgm:pt>
  </dgm:ptLst>
  <dgm:cxnLst>
    <dgm:cxn modelId="{E1400B22-2A05-40F5-AD50-DEDDAF3E59EC}" srcId="{9EA306ED-8F0D-4750-A2A6-727F1B26A6AA}" destId="{751FF0B2-906E-43ED-978A-55D0DEC15AD2}" srcOrd="0" destOrd="0" parTransId="{503D3C84-2884-43A7-A571-08F2B2579808}" sibTransId="{BEE67AFE-556B-4A50-A496-269E5FDD839D}"/>
    <dgm:cxn modelId="{128C336B-8EA6-4181-886C-387AECF80692}" type="presOf" srcId="{751FF0B2-906E-43ED-978A-55D0DEC15AD2}" destId="{3B66E907-D8E5-4744-A0F2-5726A1698C7A}" srcOrd="0" destOrd="0" presId="urn:microsoft.com/office/officeart/2005/8/layout/vList3"/>
    <dgm:cxn modelId="{CD644854-AB91-405D-B2BE-F076F7C1734A}" srcId="{9EA306ED-8F0D-4750-A2A6-727F1B26A6AA}" destId="{E1A772EA-D86E-4FEE-ACDF-7B915F1BC3F0}" srcOrd="3" destOrd="0" parTransId="{7A4EEFE8-6544-40C2-99F9-873685C9418E}" sibTransId="{78EE836C-2A9C-45C0-8C23-F1D588874E1D}"/>
    <dgm:cxn modelId="{86EA067D-36CE-48BC-9913-0BA60C6B03D7}" srcId="{9EA306ED-8F0D-4750-A2A6-727F1B26A6AA}" destId="{C5E6CAD9-EFA1-4AEB-9D7F-05F36185A772}" srcOrd="1" destOrd="0" parTransId="{65A14E7A-D7D2-47C8-B651-FA2D97BB7213}" sibTransId="{5105FBFF-91E0-495C-B380-2EC96C0CCD51}"/>
    <dgm:cxn modelId="{BD99E09A-B4EA-440D-9BDD-0E23DA575EC5}" type="presOf" srcId="{E1A772EA-D86E-4FEE-ACDF-7B915F1BC3F0}" destId="{455B6798-8A06-4AB9-A741-ABE07455F251}" srcOrd="0" destOrd="0" presId="urn:microsoft.com/office/officeart/2005/8/layout/vList3"/>
    <dgm:cxn modelId="{18FF3DBA-D5F4-4FFA-9D44-53629493B23C}" type="presOf" srcId="{71354BA4-AFEE-44E8-8714-D1B4E6083218}" destId="{A9D3F3C9-1E0D-47BA-9433-CD80B207C7A6}" srcOrd="0" destOrd="0" presId="urn:microsoft.com/office/officeart/2005/8/layout/vList3"/>
    <dgm:cxn modelId="{91384DBB-114D-4D76-BB39-AEF870BA5048}" type="presOf" srcId="{9EA306ED-8F0D-4750-A2A6-727F1B26A6AA}" destId="{ADBEC49D-96DC-4686-B661-2F099311B10E}" srcOrd="0" destOrd="0" presId="urn:microsoft.com/office/officeart/2005/8/layout/vList3"/>
    <dgm:cxn modelId="{721DDFBE-3000-418A-A2D3-969383CC2B39}" type="presOf" srcId="{C5E6CAD9-EFA1-4AEB-9D7F-05F36185A772}" destId="{5EE62DAA-6B7A-4AD7-83B4-2C7F97250E4F}" srcOrd="0" destOrd="0" presId="urn:microsoft.com/office/officeart/2005/8/layout/vList3"/>
    <dgm:cxn modelId="{8466C7E1-9CFE-42A7-855D-125442027B7F}" srcId="{9EA306ED-8F0D-4750-A2A6-727F1B26A6AA}" destId="{71354BA4-AFEE-44E8-8714-D1B4E6083218}" srcOrd="2" destOrd="0" parTransId="{B5C17E03-28F0-49D0-942D-BC5715EF0B58}" sibTransId="{C4EB4426-7442-4024-B998-4E6245B5D19C}"/>
    <dgm:cxn modelId="{EC99A082-994F-4501-BA81-2F3FD275AC97}" type="presParOf" srcId="{ADBEC49D-96DC-4686-B661-2F099311B10E}" destId="{B9746CB5-1D92-438F-9822-17D3F8E8CB88}" srcOrd="0" destOrd="0" presId="urn:microsoft.com/office/officeart/2005/8/layout/vList3"/>
    <dgm:cxn modelId="{1D92E302-9DD1-4408-BF72-55D6595A6F7B}" type="presParOf" srcId="{B9746CB5-1D92-438F-9822-17D3F8E8CB88}" destId="{9FE9B3D1-BEFD-43A4-B4C7-B1615F4D95A4}" srcOrd="0" destOrd="0" presId="urn:microsoft.com/office/officeart/2005/8/layout/vList3"/>
    <dgm:cxn modelId="{483DF991-E060-41FD-A4F8-2DCA859D7442}" type="presParOf" srcId="{B9746CB5-1D92-438F-9822-17D3F8E8CB88}" destId="{3B66E907-D8E5-4744-A0F2-5726A1698C7A}" srcOrd="1" destOrd="0" presId="urn:microsoft.com/office/officeart/2005/8/layout/vList3"/>
    <dgm:cxn modelId="{B6FA9E92-8842-4491-90AE-095B007FA4BC}" type="presParOf" srcId="{ADBEC49D-96DC-4686-B661-2F099311B10E}" destId="{4577804F-4F85-4115-B46C-5B3240040DC5}" srcOrd="1" destOrd="0" presId="urn:microsoft.com/office/officeart/2005/8/layout/vList3"/>
    <dgm:cxn modelId="{A1397906-2B47-48BF-B65E-83CB53CF06BC}" type="presParOf" srcId="{ADBEC49D-96DC-4686-B661-2F099311B10E}" destId="{FCA83D88-371A-4714-B481-BB54920508E2}" srcOrd="2" destOrd="0" presId="urn:microsoft.com/office/officeart/2005/8/layout/vList3"/>
    <dgm:cxn modelId="{5132B386-10DF-4CCB-9B25-AECA2FB35B63}" type="presParOf" srcId="{FCA83D88-371A-4714-B481-BB54920508E2}" destId="{CFBCFC82-FA36-4A0D-98FE-41FBD387F32D}" srcOrd="0" destOrd="0" presId="urn:microsoft.com/office/officeart/2005/8/layout/vList3"/>
    <dgm:cxn modelId="{23AE78B8-609A-4B39-BC66-05A84121DF80}" type="presParOf" srcId="{FCA83D88-371A-4714-B481-BB54920508E2}" destId="{5EE62DAA-6B7A-4AD7-83B4-2C7F97250E4F}" srcOrd="1" destOrd="0" presId="urn:microsoft.com/office/officeart/2005/8/layout/vList3"/>
    <dgm:cxn modelId="{94CACA73-7CA2-4DD4-83E7-352926269CAF}" type="presParOf" srcId="{ADBEC49D-96DC-4686-B661-2F099311B10E}" destId="{CA7FC62C-46A4-4B74-80A1-94BA6B60F64B}" srcOrd="3" destOrd="0" presId="urn:microsoft.com/office/officeart/2005/8/layout/vList3"/>
    <dgm:cxn modelId="{D5246491-9B18-4DB8-8120-B3C11B55C5AC}" type="presParOf" srcId="{ADBEC49D-96DC-4686-B661-2F099311B10E}" destId="{0A252FC7-DFC8-46D2-81B1-BE3042218BC5}" srcOrd="4" destOrd="0" presId="urn:microsoft.com/office/officeart/2005/8/layout/vList3"/>
    <dgm:cxn modelId="{9A02CA75-7937-4217-9383-652FF94144E3}" type="presParOf" srcId="{0A252FC7-DFC8-46D2-81B1-BE3042218BC5}" destId="{1A295CD2-6C92-43A6-A6C3-F3497737ED0F}" srcOrd="0" destOrd="0" presId="urn:microsoft.com/office/officeart/2005/8/layout/vList3"/>
    <dgm:cxn modelId="{622FF44E-0EAA-4D05-A020-A5CD9E9C97A8}" type="presParOf" srcId="{0A252FC7-DFC8-46D2-81B1-BE3042218BC5}" destId="{A9D3F3C9-1E0D-47BA-9433-CD80B207C7A6}" srcOrd="1" destOrd="0" presId="urn:microsoft.com/office/officeart/2005/8/layout/vList3"/>
    <dgm:cxn modelId="{D98BE65F-9D72-4B72-A6D9-8B4F6E0383C7}" type="presParOf" srcId="{ADBEC49D-96DC-4686-B661-2F099311B10E}" destId="{5AC1B16E-12E2-4F6E-8AC1-FD295EA30B13}" srcOrd="5" destOrd="0" presId="urn:microsoft.com/office/officeart/2005/8/layout/vList3"/>
    <dgm:cxn modelId="{C9B27183-574F-41AE-AEE9-D1D386B57925}" type="presParOf" srcId="{ADBEC49D-96DC-4686-B661-2F099311B10E}" destId="{64836E3E-C1C8-488C-A610-631515BF3449}" srcOrd="6" destOrd="0" presId="urn:microsoft.com/office/officeart/2005/8/layout/vList3"/>
    <dgm:cxn modelId="{E683477C-EA3F-48B6-995D-E8330BD97B6E}" type="presParOf" srcId="{64836E3E-C1C8-488C-A610-631515BF3449}" destId="{E51E6700-87ED-47C8-8C72-23179AB93A30}" srcOrd="0" destOrd="0" presId="urn:microsoft.com/office/officeart/2005/8/layout/vList3"/>
    <dgm:cxn modelId="{C246000F-7A26-44E3-9819-93CD4FBDE217}" type="presParOf" srcId="{64836E3E-C1C8-488C-A610-631515BF3449}" destId="{455B6798-8A06-4AB9-A741-ABE07455F251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EA306ED-8F0D-4750-A2A6-727F1B26A6AA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</dgm:pt>
    <dgm:pt modelId="{751FF0B2-906E-43ED-978A-55D0DEC15AD2}">
      <dgm:prSet phldrT="[Text]" custT="1">
        <dgm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dgm:style>
      </dgm:prSet>
      <dgm:spPr>
        <a:solidFill>
          <a:schemeClr val="bg1">
            <a:lumMod val="95000"/>
          </a:schemeClr>
        </a:solidFill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 spcFirstLastPara="0" vert="horz" wrap="square" lIns="824291" tIns="72391" rIns="135128" bIns="72391" numCol="1" spcCol="1270" anchor="ctr" anchorCtr="0"/>
        <a:lstStyle/>
        <a:p>
          <a:pPr marL="0" lvl="0" indent="0" algn="l" defTabSz="844550" rtl="0" eaLnBrk="1" latinLnBrk="0" hangingPunct="1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800" kern="1200" dirty="0">
              <a:solidFill>
                <a:srgbClr val="375FA3"/>
              </a:solidFill>
              <a:latin typeface="+mn-lt"/>
              <a:ea typeface="+mn-ea"/>
              <a:cs typeface="+mn-cs"/>
            </a:rPr>
            <a:t>Feature correlation is a statistical measure that evaluates the degree of association between two or more features in a dataset. It is used in machine learning to identify which features have a strong or weak relationship with each other.</a:t>
          </a:r>
        </a:p>
      </dgm:t>
    </dgm:pt>
    <dgm:pt modelId="{503D3C84-2884-43A7-A571-08F2B2579808}" type="parTrans" cxnId="{E1400B22-2A05-40F5-AD50-DEDDAF3E59EC}">
      <dgm:prSet/>
      <dgm:spPr/>
      <dgm:t>
        <a:bodyPr/>
        <a:lstStyle/>
        <a:p>
          <a:endParaRPr lang="en-US"/>
        </a:p>
      </dgm:t>
    </dgm:pt>
    <dgm:pt modelId="{BEE67AFE-556B-4A50-A496-269E5FDD839D}" type="sibTrans" cxnId="{E1400B22-2A05-40F5-AD50-DEDDAF3E59EC}">
      <dgm:prSet/>
      <dgm:spPr/>
      <dgm:t>
        <a:bodyPr/>
        <a:lstStyle/>
        <a:p>
          <a:endParaRPr lang="en-US"/>
        </a:p>
      </dgm:t>
    </dgm:pt>
    <dgm:pt modelId="{C5E6CAD9-EFA1-4AEB-9D7F-05F36185A772}">
      <dgm:prSet phldrT="[Text]"/>
      <dgm:spPr>
        <a:solidFill>
          <a:schemeClr val="bg1">
            <a:lumMod val="95000"/>
          </a:schemeClr>
        </a:solidFill>
      </dgm:spPr>
      <dgm:t>
        <a:bodyPr/>
        <a:lstStyle/>
        <a:p>
          <a:pPr algn="l">
            <a:buFont typeface="Arial" panose="020B0604020202020204" pitchFamily="34" charset="0"/>
            <a:buChar char="•"/>
          </a:pPr>
          <a:r>
            <a:rPr lang="en-US" dirty="0">
              <a:solidFill>
                <a:srgbClr val="375FA3"/>
              </a:solidFill>
            </a:rPr>
            <a:t>• Feature correlation is important in machine learning because it helps to identify which features are most relevant to the prediction task.</a:t>
          </a:r>
        </a:p>
        <a:p>
          <a:pPr algn="l">
            <a:buClr>
              <a:srgbClr val="375FA3"/>
            </a:buClr>
            <a:buFont typeface="Courier New" panose="02070309020205020404" pitchFamily="49" charset="0"/>
            <a:buChar char="o"/>
          </a:pPr>
          <a:r>
            <a:rPr lang="en-US" dirty="0">
              <a:solidFill>
                <a:srgbClr val="375FA3"/>
              </a:solidFill>
            </a:rPr>
            <a:t>• By identifying and removing highly correlated features, a machine learning model can be simplified and made more accurate.</a:t>
          </a:r>
        </a:p>
      </dgm:t>
    </dgm:pt>
    <dgm:pt modelId="{65A14E7A-D7D2-47C8-B651-FA2D97BB7213}" type="parTrans" cxnId="{86EA067D-36CE-48BC-9913-0BA60C6B03D7}">
      <dgm:prSet/>
      <dgm:spPr/>
      <dgm:t>
        <a:bodyPr/>
        <a:lstStyle/>
        <a:p>
          <a:endParaRPr lang="en-US"/>
        </a:p>
      </dgm:t>
    </dgm:pt>
    <dgm:pt modelId="{5105FBFF-91E0-495C-B380-2EC96C0CCD51}" type="sibTrans" cxnId="{86EA067D-36CE-48BC-9913-0BA60C6B03D7}">
      <dgm:prSet/>
      <dgm:spPr/>
      <dgm:t>
        <a:bodyPr/>
        <a:lstStyle/>
        <a:p>
          <a:endParaRPr lang="en-US"/>
        </a:p>
      </dgm:t>
    </dgm:pt>
    <dgm:pt modelId="{71354BA4-AFEE-44E8-8714-D1B4E6083218}">
      <dgm:prSet phldrT="[Text]" custT="1"/>
      <dgm:spPr>
        <a:solidFill>
          <a:schemeClr val="bg1">
            <a:lumMod val="95000"/>
          </a:schemeClr>
        </a:solidFill>
      </dgm:spPr>
      <dgm:t>
        <a:bodyPr/>
        <a:lstStyle/>
        <a:p>
          <a:pPr algn="l">
            <a:buFont typeface="Arial" panose="020B0604020202020204" pitchFamily="34" charset="0"/>
            <a:buChar char="•"/>
          </a:pPr>
          <a:r>
            <a:rPr lang="en-US" sz="1800" dirty="0">
              <a:solidFill>
                <a:srgbClr val="375FA3"/>
              </a:solidFill>
            </a:rPr>
            <a:t>Techniques include correlation matrix, univariate selection, among others</a:t>
          </a:r>
          <a:r>
            <a:rPr lang="en-US" sz="2000" dirty="0">
              <a:solidFill>
                <a:srgbClr val="375FA3"/>
              </a:solidFill>
            </a:rPr>
            <a:t>.</a:t>
          </a:r>
        </a:p>
      </dgm:t>
    </dgm:pt>
    <dgm:pt modelId="{B5C17E03-28F0-49D0-942D-BC5715EF0B58}" type="parTrans" cxnId="{8466C7E1-9CFE-42A7-855D-125442027B7F}">
      <dgm:prSet/>
      <dgm:spPr/>
      <dgm:t>
        <a:bodyPr/>
        <a:lstStyle/>
        <a:p>
          <a:endParaRPr lang="en-US"/>
        </a:p>
      </dgm:t>
    </dgm:pt>
    <dgm:pt modelId="{C4EB4426-7442-4024-B998-4E6245B5D19C}" type="sibTrans" cxnId="{8466C7E1-9CFE-42A7-855D-125442027B7F}">
      <dgm:prSet/>
      <dgm:spPr/>
      <dgm:t>
        <a:bodyPr/>
        <a:lstStyle/>
        <a:p>
          <a:endParaRPr lang="en-US"/>
        </a:p>
      </dgm:t>
    </dgm:pt>
    <dgm:pt modelId="{ADBEC49D-96DC-4686-B661-2F099311B10E}" type="pres">
      <dgm:prSet presAssocID="{9EA306ED-8F0D-4750-A2A6-727F1B26A6AA}" presName="linearFlow" presStyleCnt="0">
        <dgm:presLayoutVars>
          <dgm:dir/>
          <dgm:resizeHandles val="exact"/>
        </dgm:presLayoutVars>
      </dgm:prSet>
      <dgm:spPr/>
    </dgm:pt>
    <dgm:pt modelId="{B9746CB5-1D92-438F-9822-17D3F8E8CB88}" type="pres">
      <dgm:prSet presAssocID="{751FF0B2-906E-43ED-978A-55D0DEC15AD2}" presName="composite" presStyleCnt="0"/>
      <dgm:spPr/>
    </dgm:pt>
    <dgm:pt modelId="{9FE9B3D1-BEFD-43A4-B4C7-B1615F4D95A4}" type="pres">
      <dgm:prSet presAssocID="{751FF0B2-906E-43ED-978A-55D0DEC15AD2}" presName="imgShp" presStyleLbl="fgImgPlace1" presStyleIdx="0" presStyleCnt="3" custScaleX="37731" custScaleY="37731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leted with solid fill"/>
        </a:ext>
      </dgm:extLst>
    </dgm:pt>
    <dgm:pt modelId="{3B66E907-D8E5-4744-A0F2-5726A1698C7A}" type="pres">
      <dgm:prSet presAssocID="{751FF0B2-906E-43ED-978A-55D0DEC15AD2}" presName="txShp" presStyleLbl="node1" presStyleIdx="0" presStyleCnt="3" custScaleY="63784">
        <dgm:presLayoutVars>
          <dgm:bulletEnabled val="1"/>
        </dgm:presLayoutVars>
      </dgm:prSet>
      <dgm:spPr>
        <a:xfrm rot="10800000">
          <a:off x="1725112" y="1034"/>
          <a:ext cx="6032131" cy="1170241"/>
        </a:xfrm>
        <a:prstGeom prst="homePlate">
          <a:avLst/>
        </a:prstGeom>
      </dgm:spPr>
    </dgm:pt>
    <dgm:pt modelId="{4577804F-4F85-4115-B46C-5B3240040DC5}" type="pres">
      <dgm:prSet presAssocID="{BEE67AFE-556B-4A50-A496-269E5FDD839D}" presName="spacing" presStyleCnt="0"/>
      <dgm:spPr/>
    </dgm:pt>
    <dgm:pt modelId="{FCA83D88-371A-4714-B481-BB54920508E2}" type="pres">
      <dgm:prSet presAssocID="{C5E6CAD9-EFA1-4AEB-9D7F-05F36185A772}" presName="composite" presStyleCnt="0"/>
      <dgm:spPr/>
    </dgm:pt>
    <dgm:pt modelId="{CFBCFC82-FA36-4A0D-98FE-41FBD387F32D}" type="pres">
      <dgm:prSet presAssocID="{C5E6CAD9-EFA1-4AEB-9D7F-05F36185A772}" presName="imgShp" presStyleLbl="fgImgPlace1" presStyleIdx="1" presStyleCnt="3" custScaleX="37731" custScaleY="37731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uzzle pieces with solid fill"/>
        </a:ext>
      </dgm:extLst>
    </dgm:pt>
    <dgm:pt modelId="{5EE62DAA-6B7A-4AD7-83B4-2C7F97250E4F}" type="pres">
      <dgm:prSet presAssocID="{C5E6CAD9-EFA1-4AEB-9D7F-05F36185A772}" presName="txShp" presStyleLbl="node1" presStyleIdx="1" presStyleCnt="3">
        <dgm:presLayoutVars>
          <dgm:bulletEnabled val="1"/>
        </dgm:presLayoutVars>
      </dgm:prSet>
      <dgm:spPr/>
    </dgm:pt>
    <dgm:pt modelId="{CA7FC62C-46A4-4B74-80A1-94BA6B60F64B}" type="pres">
      <dgm:prSet presAssocID="{5105FBFF-91E0-495C-B380-2EC96C0CCD51}" presName="spacing" presStyleCnt="0"/>
      <dgm:spPr/>
    </dgm:pt>
    <dgm:pt modelId="{0A252FC7-DFC8-46D2-81B1-BE3042218BC5}" type="pres">
      <dgm:prSet presAssocID="{71354BA4-AFEE-44E8-8714-D1B4E6083218}" presName="composite" presStyleCnt="0"/>
      <dgm:spPr/>
    </dgm:pt>
    <dgm:pt modelId="{1A295CD2-6C92-43A6-A6C3-F3497737ED0F}" type="pres">
      <dgm:prSet presAssocID="{71354BA4-AFEE-44E8-8714-D1B4E6083218}" presName="imgShp" presStyleLbl="fgImgPlace1" presStyleIdx="2" presStyleCnt="3" custScaleX="37731" custScaleY="37731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ome"/>
        </a:ext>
      </dgm:extLst>
    </dgm:pt>
    <dgm:pt modelId="{A9D3F3C9-1E0D-47BA-9433-CD80B207C7A6}" type="pres">
      <dgm:prSet presAssocID="{71354BA4-AFEE-44E8-8714-D1B4E6083218}" presName="txShp" presStyleLbl="node1" presStyleIdx="2" presStyleCnt="3" custScaleY="54500">
        <dgm:presLayoutVars>
          <dgm:bulletEnabled val="1"/>
        </dgm:presLayoutVars>
      </dgm:prSet>
      <dgm:spPr/>
    </dgm:pt>
  </dgm:ptLst>
  <dgm:cxnLst>
    <dgm:cxn modelId="{E1400B22-2A05-40F5-AD50-DEDDAF3E59EC}" srcId="{9EA306ED-8F0D-4750-A2A6-727F1B26A6AA}" destId="{751FF0B2-906E-43ED-978A-55D0DEC15AD2}" srcOrd="0" destOrd="0" parTransId="{503D3C84-2884-43A7-A571-08F2B2579808}" sibTransId="{BEE67AFE-556B-4A50-A496-269E5FDD839D}"/>
    <dgm:cxn modelId="{128C336B-8EA6-4181-886C-387AECF80692}" type="presOf" srcId="{751FF0B2-906E-43ED-978A-55D0DEC15AD2}" destId="{3B66E907-D8E5-4744-A0F2-5726A1698C7A}" srcOrd="0" destOrd="0" presId="urn:microsoft.com/office/officeart/2005/8/layout/vList3"/>
    <dgm:cxn modelId="{86EA067D-36CE-48BC-9913-0BA60C6B03D7}" srcId="{9EA306ED-8F0D-4750-A2A6-727F1B26A6AA}" destId="{C5E6CAD9-EFA1-4AEB-9D7F-05F36185A772}" srcOrd="1" destOrd="0" parTransId="{65A14E7A-D7D2-47C8-B651-FA2D97BB7213}" sibTransId="{5105FBFF-91E0-495C-B380-2EC96C0CCD51}"/>
    <dgm:cxn modelId="{18FF3DBA-D5F4-4FFA-9D44-53629493B23C}" type="presOf" srcId="{71354BA4-AFEE-44E8-8714-D1B4E6083218}" destId="{A9D3F3C9-1E0D-47BA-9433-CD80B207C7A6}" srcOrd="0" destOrd="0" presId="urn:microsoft.com/office/officeart/2005/8/layout/vList3"/>
    <dgm:cxn modelId="{91384DBB-114D-4D76-BB39-AEF870BA5048}" type="presOf" srcId="{9EA306ED-8F0D-4750-A2A6-727F1B26A6AA}" destId="{ADBEC49D-96DC-4686-B661-2F099311B10E}" srcOrd="0" destOrd="0" presId="urn:microsoft.com/office/officeart/2005/8/layout/vList3"/>
    <dgm:cxn modelId="{721DDFBE-3000-418A-A2D3-969383CC2B39}" type="presOf" srcId="{C5E6CAD9-EFA1-4AEB-9D7F-05F36185A772}" destId="{5EE62DAA-6B7A-4AD7-83B4-2C7F97250E4F}" srcOrd="0" destOrd="0" presId="urn:microsoft.com/office/officeart/2005/8/layout/vList3"/>
    <dgm:cxn modelId="{8466C7E1-9CFE-42A7-855D-125442027B7F}" srcId="{9EA306ED-8F0D-4750-A2A6-727F1B26A6AA}" destId="{71354BA4-AFEE-44E8-8714-D1B4E6083218}" srcOrd="2" destOrd="0" parTransId="{B5C17E03-28F0-49D0-942D-BC5715EF0B58}" sibTransId="{C4EB4426-7442-4024-B998-4E6245B5D19C}"/>
    <dgm:cxn modelId="{EC99A082-994F-4501-BA81-2F3FD275AC97}" type="presParOf" srcId="{ADBEC49D-96DC-4686-B661-2F099311B10E}" destId="{B9746CB5-1D92-438F-9822-17D3F8E8CB88}" srcOrd="0" destOrd="0" presId="urn:microsoft.com/office/officeart/2005/8/layout/vList3"/>
    <dgm:cxn modelId="{1D92E302-9DD1-4408-BF72-55D6595A6F7B}" type="presParOf" srcId="{B9746CB5-1D92-438F-9822-17D3F8E8CB88}" destId="{9FE9B3D1-BEFD-43A4-B4C7-B1615F4D95A4}" srcOrd="0" destOrd="0" presId="urn:microsoft.com/office/officeart/2005/8/layout/vList3"/>
    <dgm:cxn modelId="{483DF991-E060-41FD-A4F8-2DCA859D7442}" type="presParOf" srcId="{B9746CB5-1D92-438F-9822-17D3F8E8CB88}" destId="{3B66E907-D8E5-4744-A0F2-5726A1698C7A}" srcOrd="1" destOrd="0" presId="urn:microsoft.com/office/officeart/2005/8/layout/vList3"/>
    <dgm:cxn modelId="{B6FA9E92-8842-4491-90AE-095B007FA4BC}" type="presParOf" srcId="{ADBEC49D-96DC-4686-B661-2F099311B10E}" destId="{4577804F-4F85-4115-B46C-5B3240040DC5}" srcOrd="1" destOrd="0" presId="urn:microsoft.com/office/officeart/2005/8/layout/vList3"/>
    <dgm:cxn modelId="{A1397906-2B47-48BF-B65E-83CB53CF06BC}" type="presParOf" srcId="{ADBEC49D-96DC-4686-B661-2F099311B10E}" destId="{FCA83D88-371A-4714-B481-BB54920508E2}" srcOrd="2" destOrd="0" presId="urn:microsoft.com/office/officeart/2005/8/layout/vList3"/>
    <dgm:cxn modelId="{5132B386-10DF-4CCB-9B25-AECA2FB35B63}" type="presParOf" srcId="{FCA83D88-371A-4714-B481-BB54920508E2}" destId="{CFBCFC82-FA36-4A0D-98FE-41FBD387F32D}" srcOrd="0" destOrd="0" presId="urn:microsoft.com/office/officeart/2005/8/layout/vList3"/>
    <dgm:cxn modelId="{23AE78B8-609A-4B39-BC66-05A84121DF80}" type="presParOf" srcId="{FCA83D88-371A-4714-B481-BB54920508E2}" destId="{5EE62DAA-6B7A-4AD7-83B4-2C7F97250E4F}" srcOrd="1" destOrd="0" presId="urn:microsoft.com/office/officeart/2005/8/layout/vList3"/>
    <dgm:cxn modelId="{94CACA73-7CA2-4DD4-83E7-352926269CAF}" type="presParOf" srcId="{ADBEC49D-96DC-4686-B661-2F099311B10E}" destId="{CA7FC62C-46A4-4B74-80A1-94BA6B60F64B}" srcOrd="3" destOrd="0" presId="urn:microsoft.com/office/officeart/2005/8/layout/vList3"/>
    <dgm:cxn modelId="{D5246491-9B18-4DB8-8120-B3C11B55C5AC}" type="presParOf" srcId="{ADBEC49D-96DC-4686-B661-2F099311B10E}" destId="{0A252FC7-DFC8-46D2-81B1-BE3042218BC5}" srcOrd="4" destOrd="0" presId="urn:microsoft.com/office/officeart/2005/8/layout/vList3"/>
    <dgm:cxn modelId="{9A02CA75-7937-4217-9383-652FF94144E3}" type="presParOf" srcId="{0A252FC7-DFC8-46D2-81B1-BE3042218BC5}" destId="{1A295CD2-6C92-43A6-A6C3-F3497737ED0F}" srcOrd="0" destOrd="0" presId="urn:microsoft.com/office/officeart/2005/8/layout/vList3"/>
    <dgm:cxn modelId="{622FF44E-0EAA-4D05-A020-A5CD9E9C97A8}" type="presParOf" srcId="{0A252FC7-DFC8-46D2-81B1-BE3042218BC5}" destId="{A9D3F3C9-1E0D-47BA-9433-CD80B207C7A6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EA306ED-8F0D-4750-A2A6-727F1B26A6AA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</dgm:pt>
    <dgm:pt modelId="{751FF0B2-906E-43ED-978A-55D0DEC15AD2}">
      <dgm:prSet phldrT="[Text]" custT="1"/>
      <dgm:spPr>
        <a:solidFill>
          <a:schemeClr val="bg1">
            <a:lumMod val="95000"/>
          </a:schemeClr>
        </a:solidFill>
      </dgm:spPr>
      <dgm:t>
        <a:bodyPr/>
        <a:lstStyle/>
        <a:p>
          <a:pPr algn="l">
            <a:buFont typeface="Arial" panose="020B0604020202020204" pitchFamily="34" charset="0"/>
            <a:buChar char="•"/>
          </a:pPr>
          <a:r>
            <a:rPr lang="en-US" sz="1800" dirty="0">
              <a:solidFill>
                <a:srgbClr val="375FA3"/>
              </a:solidFill>
            </a:rPr>
            <a:t>The goal model will serve as a starting point for predicting claims reserves, and more complex models can be considered based on the performance of the baseline model. </a:t>
          </a:r>
        </a:p>
      </dgm:t>
    </dgm:pt>
    <dgm:pt modelId="{503D3C84-2884-43A7-A571-08F2B2579808}" type="parTrans" cxnId="{E1400B22-2A05-40F5-AD50-DEDDAF3E59EC}">
      <dgm:prSet/>
      <dgm:spPr/>
      <dgm:t>
        <a:bodyPr/>
        <a:lstStyle/>
        <a:p>
          <a:endParaRPr lang="en-US"/>
        </a:p>
      </dgm:t>
    </dgm:pt>
    <dgm:pt modelId="{BEE67AFE-556B-4A50-A496-269E5FDD839D}" type="sibTrans" cxnId="{E1400B22-2A05-40F5-AD50-DEDDAF3E59EC}">
      <dgm:prSet/>
      <dgm:spPr/>
      <dgm:t>
        <a:bodyPr/>
        <a:lstStyle/>
        <a:p>
          <a:endParaRPr lang="en-US"/>
        </a:p>
      </dgm:t>
    </dgm:pt>
    <dgm:pt modelId="{C5E6CAD9-EFA1-4AEB-9D7F-05F36185A772}">
      <dgm:prSet phldrT="[Text]" custT="1"/>
      <dgm:spPr>
        <a:solidFill>
          <a:schemeClr val="bg1">
            <a:lumMod val="95000"/>
          </a:schemeClr>
        </a:solidFill>
      </dgm:spPr>
      <dgm:t>
        <a:bodyPr/>
        <a:lstStyle/>
        <a:p>
          <a:pPr algn="l">
            <a:buFont typeface="Arial" panose="020B0604020202020204" pitchFamily="34" charset="0"/>
            <a:buNone/>
          </a:pPr>
          <a:r>
            <a:rPr lang="en-US" sz="1800" dirty="0">
              <a:solidFill>
                <a:srgbClr val="375FA3"/>
              </a:solidFill>
            </a:rPr>
            <a:t>SVM is a model that works by finding a hyperplane that maximizes the margin between the predicted values and the actual values</a:t>
          </a:r>
        </a:p>
      </dgm:t>
    </dgm:pt>
    <dgm:pt modelId="{65A14E7A-D7D2-47C8-B651-FA2D97BB7213}" type="parTrans" cxnId="{86EA067D-36CE-48BC-9913-0BA60C6B03D7}">
      <dgm:prSet/>
      <dgm:spPr/>
      <dgm:t>
        <a:bodyPr/>
        <a:lstStyle/>
        <a:p>
          <a:endParaRPr lang="en-US"/>
        </a:p>
      </dgm:t>
    </dgm:pt>
    <dgm:pt modelId="{5105FBFF-91E0-495C-B380-2EC96C0CCD51}" type="sibTrans" cxnId="{86EA067D-36CE-48BC-9913-0BA60C6B03D7}">
      <dgm:prSet/>
      <dgm:spPr/>
      <dgm:t>
        <a:bodyPr/>
        <a:lstStyle/>
        <a:p>
          <a:endParaRPr lang="en-US"/>
        </a:p>
      </dgm:t>
    </dgm:pt>
    <dgm:pt modelId="{71354BA4-AFEE-44E8-8714-D1B4E6083218}">
      <dgm:prSet phldrT="[Text]" custT="1"/>
      <dgm:spPr>
        <a:solidFill>
          <a:schemeClr val="bg1">
            <a:lumMod val="95000"/>
          </a:schemeClr>
        </a:solidFill>
      </dgm:spPr>
      <dgm:t>
        <a:bodyPr/>
        <a:lstStyle/>
        <a:p>
          <a:pPr algn="l">
            <a:buFont typeface="Arial" panose="020B0604020202020204" pitchFamily="34" charset="0"/>
            <a:buChar char="•"/>
          </a:pPr>
          <a:r>
            <a:rPr lang="en-US" sz="1800" dirty="0">
              <a:solidFill>
                <a:srgbClr val="375FA3"/>
              </a:solidFill>
            </a:rPr>
            <a:t>SVM can handle high-dimensional data and can capture non-linear relationships.</a:t>
          </a:r>
        </a:p>
      </dgm:t>
    </dgm:pt>
    <dgm:pt modelId="{B5C17E03-28F0-49D0-942D-BC5715EF0B58}" type="parTrans" cxnId="{8466C7E1-9CFE-42A7-855D-125442027B7F}">
      <dgm:prSet/>
      <dgm:spPr/>
      <dgm:t>
        <a:bodyPr/>
        <a:lstStyle/>
        <a:p>
          <a:endParaRPr lang="en-US"/>
        </a:p>
      </dgm:t>
    </dgm:pt>
    <dgm:pt modelId="{C4EB4426-7442-4024-B998-4E6245B5D19C}" type="sibTrans" cxnId="{8466C7E1-9CFE-42A7-855D-125442027B7F}">
      <dgm:prSet/>
      <dgm:spPr/>
      <dgm:t>
        <a:bodyPr/>
        <a:lstStyle/>
        <a:p>
          <a:endParaRPr lang="en-US"/>
        </a:p>
      </dgm:t>
    </dgm:pt>
    <dgm:pt modelId="{ADBEC49D-96DC-4686-B661-2F099311B10E}" type="pres">
      <dgm:prSet presAssocID="{9EA306ED-8F0D-4750-A2A6-727F1B26A6AA}" presName="linearFlow" presStyleCnt="0">
        <dgm:presLayoutVars>
          <dgm:dir/>
          <dgm:resizeHandles val="exact"/>
        </dgm:presLayoutVars>
      </dgm:prSet>
      <dgm:spPr/>
    </dgm:pt>
    <dgm:pt modelId="{B9746CB5-1D92-438F-9822-17D3F8E8CB88}" type="pres">
      <dgm:prSet presAssocID="{751FF0B2-906E-43ED-978A-55D0DEC15AD2}" presName="composite" presStyleCnt="0"/>
      <dgm:spPr/>
    </dgm:pt>
    <dgm:pt modelId="{9FE9B3D1-BEFD-43A4-B4C7-B1615F4D95A4}" type="pres">
      <dgm:prSet presAssocID="{751FF0B2-906E-43ED-978A-55D0DEC15AD2}" presName="imgShp" presStyleLbl="fgImgPlace1" presStyleIdx="0" presStyleCnt="3" custScaleX="38464" custScaleY="3846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obot"/>
        </a:ext>
      </dgm:extLst>
    </dgm:pt>
    <dgm:pt modelId="{3B66E907-D8E5-4744-A0F2-5726A1698C7A}" type="pres">
      <dgm:prSet presAssocID="{751FF0B2-906E-43ED-978A-55D0DEC15AD2}" presName="txShp" presStyleLbl="node1" presStyleIdx="0" presStyleCnt="3" custScaleY="56972">
        <dgm:presLayoutVars>
          <dgm:bulletEnabled val="1"/>
        </dgm:presLayoutVars>
      </dgm:prSet>
      <dgm:spPr/>
    </dgm:pt>
    <dgm:pt modelId="{4577804F-4F85-4115-B46C-5B3240040DC5}" type="pres">
      <dgm:prSet presAssocID="{BEE67AFE-556B-4A50-A496-269E5FDD839D}" presName="spacing" presStyleCnt="0"/>
      <dgm:spPr/>
    </dgm:pt>
    <dgm:pt modelId="{FCA83D88-371A-4714-B481-BB54920508E2}" type="pres">
      <dgm:prSet presAssocID="{C5E6CAD9-EFA1-4AEB-9D7F-05F36185A772}" presName="composite" presStyleCnt="0"/>
      <dgm:spPr/>
    </dgm:pt>
    <dgm:pt modelId="{CFBCFC82-FA36-4A0D-98FE-41FBD387F32D}" type="pres">
      <dgm:prSet presAssocID="{C5E6CAD9-EFA1-4AEB-9D7F-05F36185A772}" presName="imgShp" presStyleLbl="fgImgPlace1" presStyleIdx="1" presStyleCnt="3" custScaleX="38464" custScaleY="3846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5EE62DAA-6B7A-4AD7-83B4-2C7F97250E4F}" type="pres">
      <dgm:prSet presAssocID="{C5E6CAD9-EFA1-4AEB-9D7F-05F36185A772}" presName="txShp" presStyleLbl="node1" presStyleIdx="1" presStyleCnt="3" custScaleY="56942">
        <dgm:presLayoutVars>
          <dgm:bulletEnabled val="1"/>
        </dgm:presLayoutVars>
      </dgm:prSet>
      <dgm:spPr/>
    </dgm:pt>
    <dgm:pt modelId="{CA7FC62C-46A4-4B74-80A1-94BA6B60F64B}" type="pres">
      <dgm:prSet presAssocID="{5105FBFF-91E0-495C-B380-2EC96C0CCD51}" presName="spacing" presStyleCnt="0"/>
      <dgm:spPr/>
    </dgm:pt>
    <dgm:pt modelId="{0A252FC7-DFC8-46D2-81B1-BE3042218BC5}" type="pres">
      <dgm:prSet presAssocID="{71354BA4-AFEE-44E8-8714-D1B4E6083218}" presName="composite" presStyleCnt="0"/>
      <dgm:spPr/>
    </dgm:pt>
    <dgm:pt modelId="{1A295CD2-6C92-43A6-A6C3-F3497737ED0F}" type="pres">
      <dgm:prSet presAssocID="{71354BA4-AFEE-44E8-8714-D1B4E6083218}" presName="imgShp" presStyleLbl="fgImgPlace1" presStyleIdx="2" presStyleCnt="3" custScaleX="38464" custScaleY="3846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esentation with Checklist"/>
        </a:ext>
      </dgm:extLst>
    </dgm:pt>
    <dgm:pt modelId="{A9D3F3C9-1E0D-47BA-9433-CD80B207C7A6}" type="pres">
      <dgm:prSet presAssocID="{71354BA4-AFEE-44E8-8714-D1B4E6083218}" presName="txShp" presStyleLbl="node1" presStyleIdx="2" presStyleCnt="3" custScaleY="42286">
        <dgm:presLayoutVars>
          <dgm:bulletEnabled val="1"/>
        </dgm:presLayoutVars>
      </dgm:prSet>
      <dgm:spPr/>
    </dgm:pt>
  </dgm:ptLst>
  <dgm:cxnLst>
    <dgm:cxn modelId="{E1400B22-2A05-40F5-AD50-DEDDAF3E59EC}" srcId="{9EA306ED-8F0D-4750-A2A6-727F1B26A6AA}" destId="{751FF0B2-906E-43ED-978A-55D0DEC15AD2}" srcOrd="0" destOrd="0" parTransId="{503D3C84-2884-43A7-A571-08F2B2579808}" sibTransId="{BEE67AFE-556B-4A50-A496-269E5FDD839D}"/>
    <dgm:cxn modelId="{128C336B-8EA6-4181-886C-387AECF80692}" type="presOf" srcId="{751FF0B2-906E-43ED-978A-55D0DEC15AD2}" destId="{3B66E907-D8E5-4744-A0F2-5726A1698C7A}" srcOrd="0" destOrd="0" presId="urn:microsoft.com/office/officeart/2005/8/layout/vList3"/>
    <dgm:cxn modelId="{86EA067D-36CE-48BC-9913-0BA60C6B03D7}" srcId="{9EA306ED-8F0D-4750-A2A6-727F1B26A6AA}" destId="{C5E6CAD9-EFA1-4AEB-9D7F-05F36185A772}" srcOrd="1" destOrd="0" parTransId="{65A14E7A-D7D2-47C8-B651-FA2D97BB7213}" sibTransId="{5105FBFF-91E0-495C-B380-2EC96C0CCD51}"/>
    <dgm:cxn modelId="{18FF3DBA-D5F4-4FFA-9D44-53629493B23C}" type="presOf" srcId="{71354BA4-AFEE-44E8-8714-D1B4E6083218}" destId="{A9D3F3C9-1E0D-47BA-9433-CD80B207C7A6}" srcOrd="0" destOrd="0" presId="urn:microsoft.com/office/officeart/2005/8/layout/vList3"/>
    <dgm:cxn modelId="{91384DBB-114D-4D76-BB39-AEF870BA5048}" type="presOf" srcId="{9EA306ED-8F0D-4750-A2A6-727F1B26A6AA}" destId="{ADBEC49D-96DC-4686-B661-2F099311B10E}" srcOrd="0" destOrd="0" presId="urn:microsoft.com/office/officeart/2005/8/layout/vList3"/>
    <dgm:cxn modelId="{721DDFBE-3000-418A-A2D3-969383CC2B39}" type="presOf" srcId="{C5E6CAD9-EFA1-4AEB-9D7F-05F36185A772}" destId="{5EE62DAA-6B7A-4AD7-83B4-2C7F97250E4F}" srcOrd="0" destOrd="0" presId="urn:microsoft.com/office/officeart/2005/8/layout/vList3"/>
    <dgm:cxn modelId="{8466C7E1-9CFE-42A7-855D-125442027B7F}" srcId="{9EA306ED-8F0D-4750-A2A6-727F1B26A6AA}" destId="{71354BA4-AFEE-44E8-8714-D1B4E6083218}" srcOrd="2" destOrd="0" parTransId="{B5C17E03-28F0-49D0-942D-BC5715EF0B58}" sibTransId="{C4EB4426-7442-4024-B998-4E6245B5D19C}"/>
    <dgm:cxn modelId="{EC99A082-994F-4501-BA81-2F3FD275AC97}" type="presParOf" srcId="{ADBEC49D-96DC-4686-B661-2F099311B10E}" destId="{B9746CB5-1D92-438F-9822-17D3F8E8CB88}" srcOrd="0" destOrd="0" presId="urn:microsoft.com/office/officeart/2005/8/layout/vList3"/>
    <dgm:cxn modelId="{1D92E302-9DD1-4408-BF72-55D6595A6F7B}" type="presParOf" srcId="{B9746CB5-1D92-438F-9822-17D3F8E8CB88}" destId="{9FE9B3D1-BEFD-43A4-B4C7-B1615F4D95A4}" srcOrd="0" destOrd="0" presId="urn:microsoft.com/office/officeart/2005/8/layout/vList3"/>
    <dgm:cxn modelId="{483DF991-E060-41FD-A4F8-2DCA859D7442}" type="presParOf" srcId="{B9746CB5-1D92-438F-9822-17D3F8E8CB88}" destId="{3B66E907-D8E5-4744-A0F2-5726A1698C7A}" srcOrd="1" destOrd="0" presId="urn:microsoft.com/office/officeart/2005/8/layout/vList3"/>
    <dgm:cxn modelId="{B6FA9E92-8842-4491-90AE-095B007FA4BC}" type="presParOf" srcId="{ADBEC49D-96DC-4686-B661-2F099311B10E}" destId="{4577804F-4F85-4115-B46C-5B3240040DC5}" srcOrd="1" destOrd="0" presId="urn:microsoft.com/office/officeart/2005/8/layout/vList3"/>
    <dgm:cxn modelId="{A1397906-2B47-48BF-B65E-83CB53CF06BC}" type="presParOf" srcId="{ADBEC49D-96DC-4686-B661-2F099311B10E}" destId="{FCA83D88-371A-4714-B481-BB54920508E2}" srcOrd="2" destOrd="0" presId="urn:microsoft.com/office/officeart/2005/8/layout/vList3"/>
    <dgm:cxn modelId="{5132B386-10DF-4CCB-9B25-AECA2FB35B63}" type="presParOf" srcId="{FCA83D88-371A-4714-B481-BB54920508E2}" destId="{CFBCFC82-FA36-4A0D-98FE-41FBD387F32D}" srcOrd="0" destOrd="0" presId="urn:microsoft.com/office/officeart/2005/8/layout/vList3"/>
    <dgm:cxn modelId="{23AE78B8-609A-4B39-BC66-05A84121DF80}" type="presParOf" srcId="{FCA83D88-371A-4714-B481-BB54920508E2}" destId="{5EE62DAA-6B7A-4AD7-83B4-2C7F97250E4F}" srcOrd="1" destOrd="0" presId="urn:microsoft.com/office/officeart/2005/8/layout/vList3"/>
    <dgm:cxn modelId="{94CACA73-7CA2-4DD4-83E7-352926269CAF}" type="presParOf" srcId="{ADBEC49D-96DC-4686-B661-2F099311B10E}" destId="{CA7FC62C-46A4-4B74-80A1-94BA6B60F64B}" srcOrd="3" destOrd="0" presId="urn:microsoft.com/office/officeart/2005/8/layout/vList3"/>
    <dgm:cxn modelId="{D5246491-9B18-4DB8-8120-B3C11B55C5AC}" type="presParOf" srcId="{ADBEC49D-96DC-4686-B661-2F099311B10E}" destId="{0A252FC7-DFC8-46D2-81B1-BE3042218BC5}" srcOrd="4" destOrd="0" presId="urn:microsoft.com/office/officeart/2005/8/layout/vList3"/>
    <dgm:cxn modelId="{9A02CA75-7937-4217-9383-652FF94144E3}" type="presParOf" srcId="{0A252FC7-DFC8-46D2-81B1-BE3042218BC5}" destId="{1A295CD2-6C92-43A6-A6C3-F3497737ED0F}" srcOrd="0" destOrd="0" presId="urn:microsoft.com/office/officeart/2005/8/layout/vList3"/>
    <dgm:cxn modelId="{622FF44E-0EAA-4D05-A020-A5CD9E9C97A8}" type="presParOf" srcId="{0A252FC7-DFC8-46D2-81B1-BE3042218BC5}" destId="{A9D3F3C9-1E0D-47BA-9433-CD80B207C7A6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1E6F30-6963-4BAB-BBDD-258178FE0648}">
      <dsp:nvSpPr>
        <dsp:cNvPr id="0" name=""/>
        <dsp:cNvSpPr/>
      </dsp:nvSpPr>
      <dsp:spPr>
        <a:xfrm>
          <a:off x="-7137739" y="-1091072"/>
          <a:ext cx="8494196" cy="8494196"/>
        </a:xfrm>
        <a:prstGeom prst="blockArc">
          <a:avLst>
            <a:gd name="adj1" fmla="val 18900000"/>
            <a:gd name="adj2" fmla="val 2700000"/>
            <a:gd name="adj3" fmla="val 254"/>
          </a:avLst>
        </a:prstGeom>
        <a:noFill/>
        <a:ln w="73025" cap="rnd" cmpd="sng" algn="ctr">
          <a:noFill/>
          <a:prstDash val="lgDash"/>
          <a:round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01F81F5-53AD-48C8-8DCF-A952F2BB7948}">
      <dsp:nvSpPr>
        <dsp:cNvPr id="0" name=""/>
        <dsp:cNvSpPr/>
      </dsp:nvSpPr>
      <dsp:spPr>
        <a:xfrm>
          <a:off x="504534" y="332392"/>
          <a:ext cx="6446660" cy="664532"/>
        </a:xfrm>
        <a:prstGeom prst="rect">
          <a:avLst/>
        </a:prstGeom>
        <a:solidFill>
          <a:schemeClr val="bg1">
            <a:lumMod val="95000"/>
            <a:alpha val="91000"/>
          </a:schemeClr>
        </a:solidFill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27473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rgbClr val="375FA3"/>
              </a:solidFill>
            </a:rPr>
            <a:t>What is the Project</a:t>
          </a:r>
        </a:p>
      </dsp:txBody>
      <dsp:txXfrm>
        <a:off x="504534" y="332392"/>
        <a:ext cx="6446660" cy="664532"/>
      </dsp:txXfrm>
    </dsp:sp>
    <dsp:sp modelId="{5B9B8645-6FDA-4A55-8DF0-B467FEE48A2A}">
      <dsp:nvSpPr>
        <dsp:cNvPr id="0" name=""/>
        <dsp:cNvSpPr/>
      </dsp:nvSpPr>
      <dsp:spPr>
        <a:xfrm flipV="1">
          <a:off x="308567" y="468692"/>
          <a:ext cx="391933" cy="391933"/>
        </a:xfrm>
        <a:prstGeom prst="chevron">
          <a:avLst/>
        </a:prstGeom>
        <a:solidFill>
          <a:srgbClr val="20385E"/>
        </a:solidFill>
        <a:ln w="6350" cap="flat" cmpd="sng" algn="ctr">
          <a:noFill/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B39A7B0-D684-4318-9A8B-E3901D2A9C17}">
      <dsp:nvSpPr>
        <dsp:cNvPr id="0" name=""/>
        <dsp:cNvSpPr/>
      </dsp:nvSpPr>
      <dsp:spPr>
        <a:xfrm>
          <a:off x="1051157" y="1329065"/>
          <a:ext cx="5900036" cy="664532"/>
        </a:xfrm>
        <a:prstGeom prst="rect">
          <a:avLst/>
        </a:prstGeom>
        <a:solidFill>
          <a:prstClr val="white">
            <a:lumMod val="95000"/>
            <a:alpha val="91000"/>
          </a:prstClr>
        </a:solidFill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5326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rgbClr val="375FA3"/>
              </a:solidFill>
              <a:latin typeface="Calibri" panose="020F0502020204030204"/>
              <a:ea typeface="+mn-ea"/>
              <a:cs typeface="+mn-cs"/>
            </a:rPr>
            <a:t>Example Data</a:t>
          </a:r>
        </a:p>
      </dsp:txBody>
      <dsp:txXfrm>
        <a:off x="1051157" y="1329065"/>
        <a:ext cx="5900036" cy="664532"/>
      </dsp:txXfrm>
    </dsp:sp>
    <dsp:sp modelId="{A9CA520A-290A-4360-B113-4BEC06551996}">
      <dsp:nvSpPr>
        <dsp:cNvPr id="0" name=""/>
        <dsp:cNvSpPr/>
      </dsp:nvSpPr>
      <dsp:spPr>
        <a:xfrm>
          <a:off x="855191" y="1465365"/>
          <a:ext cx="391933" cy="391933"/>
        </a:xfrm>
        <a:prstGeom prst="chevron">
          <a:avLst/>
        </a:prstGeom>
        <a:solidFill>
          <a:srgbClr val="20385E"/>
        </a:solidFill>
        <a:ln w="6350" cap="flat" cmpd="sng" algn="ctr">
          <a:noFill/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B880F90-C105-4698-9E4E-D125ED9AAD54}">
      <dsp:nvSpPr>
        <dsp:cNvPr id="0" name=""/>
        <dsp:cNvSpPr/>
      </dsp:nvSpPr>
      <dsp:spPr>
        <a:xfrm>
          <a:off x="1301115" y="2325738"/>
          <a:ext cx="5650079" cy="664532"/>
        </a:xfrm>
        <a:prstGeom prst="rect">
          <a:avLst/>
        </a:prstGeom>
        <a:solidFill>
          <a:prstClr val="white">
            <a:lumMod val="95000"/>
            <a:alpha val="91000"/>
          </a:prstClr>
        </a:solidFill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5326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rgbClr val="375FA3"/>
              </a:solidFill>
              <a:latin typeface="Calibri" panose="020F0502020204030204"/>
              <a:ea typeface="+mn-ea"/>
              <a:cs typeface="+mn-cs"/>
            </a:rPr>
            <a:t>Feature Correlation / Engineering</a:t>
          </a:r>
        </a:p>
      </dsp:txBody>
      <dsp:txXfrm>
        <a:off x="1301115" y="2325738"/>
        <a:ext cx="5650079" cy="664532"/>
      </dsp:txXfrm>
    </dsp:sp>
    <dsp:sp modelId="{9C7EEC01-04D3-4F1E-9CB2-504D700BA6B2}">
      <dsp:nvSpPr>
        <dsp:cNvPr id="0" name=""/>
        <dsp:cNvSpPr/>
      </dsp:nvSpPr>
      <dsp:spPr>
        <a:xfrm>
          <a:off x="1105148" y="2462038"/>
          <a:ext cx="391933" cy="391933"/>
        </a:xfrm>
        <a:prstGeom prst="chevron">
          <a:avLst/>
        </a:prstGeom>
        <a:solidFill>
          <a:srgbClr val="20385E"/>
        </a:solidFill>
        <a:ln w="6350" cap="flat" cmpd="sng" algn="ctr">
          <a:noFill/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6C76F19-A712-437A-BCB2-B27115B60281}">
      <dsp:nvSpPr>
        <dsp:cNvPr id="0" name=""/>
        <dsp:cNvSpPr/>
      </dsp:nvSpPr>
      <dsp:spPr>
        <a:xfrm>
          <a:off x="1301115" y="3321779"/>
          <a:ext cx="5650079" cy="664532"/>
        </a:xfrm>
        <a:prstGeom prst="rect">
          <a:avLst/>
        </a:prstGeom>
        <a:solidFill>
          <a:prstClr val="white">
            <a:lumMod val="95000"/>
            <a:alpha val="91000"/>
          </a:prstClr>
        </a:solidFill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5326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rgbClr val="375FA3"/>
              </a:solidFill>
              <a:latin typeface="Calibri" panose="020F0502020204030204"/>
              <a:ea typeface="+mn-ea"/>
              <a:cs typeface="+mn-cs"/>
            </a:rPr>
            <a:t>Dimensionality Reduction</a:t>
          </a:r>
        </a:p>
      </dsp:txBody>
      <dsp:txXfrm>
        <a:off x="1301115" y="3321779"/>
        <a:ext cx="5650079" cy="664532"/>
      </dsp:txXfrm>
    </dsp:sp>
    <dsp:sp modelId="{3BF7E688-AE8C-4F66-B518-2A218C8D5C9B}">
      <dsp:nvSpPr>
        <dsp:cNvPr id="0" name=""/>
        <dsp:cNvSpPr/>
      </dsp:nvSpPr>
      <dsp:spPr>
        <a:xfrm>
          <a:off x="1104247" y="3457178"/>
          <a:ext cx="393735" cy="393735"/>
        </a:xfrm>
        <a:prstGeom prst="chevron">
          <a:avLst/>
        </a:prstGeom>
        <a:solidFill>
          <a:srgbClr val="20385E"/>
        </a:solidFill>
        <a:ln w="6350" cap="flat" cmpd="sng" algn="ctr">
          <a:noFill/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8730C0-9E2A-460E-8636-9FB2FE13D2EA}">
      <dsp:nvSpPr>
        <dsp:cNvPr id="0" name=""/>
        <dsp:cNvSpPr/>
      </dsp:nvSpPr>
      <dsp:spPr>
        <a:xfrm>
          <a:off x="1051157" y="4318452"/>
          <a:ext cx="5900036" cy="664532"/>
        </a:xfrm>
        <a:prstGeom prst="rect">
          <a:avLst/>
        </a:prstGeom>
        <a:solidFill>
          <a:prstClr val="white">
            <a:lumMod val="95000"/>
            <a:alpha val="91000"/>
          </a:prstClr>
        </a:solidFill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5326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rgbClr val="375FA3"/>
              </a:solidFill>
              <a:latin typeface="Calibri" panose="020F0502020204030204"/>
              <a:ea typeface="+mn-ea"/>
              <a:cs typeface="+mn-cs"/>
            </a:rPr>
            <a:t>Model Selection</a:t>
          </a:r>
        </a:p>
      </dsp:txBody>
      <dsp:txXfrm>
        <a:off x="1051157" y="4318452"/>
        <a:ext cx="5900036" cy="664532"/>
      </dsp:txXfrm>
    </dsp:sp>
    <dsp:sp modelId="{8513BF68-7F14-4B6F-BF0D-CED4BEB7C216}">
      <dsp:nvSpPr>
        <dsp:cNvPr id="0" name=""/>
        <dsp:cNvSpPr/>
      </dsp:nvSpPr>
      <dsp:spPr>
        <a:xfrm>
          <a:off x="855191" y="4454752"/>
          <a:ext cx="391933" cy="391933"/>
        </a:xfrm>
        <a:prstGeom prst="chevron">
          <a:avLst/>
        </a:prstGeom>
        <a:solidFill>
          <a:srgbClr val="20385E"/>
        </a:solidFill>
        <a:ln w="6350" cap="flat" cmpd="sng" algn="ctr">
          <a:noFill/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F9E220E-2F6A-428A-A869-D4FF4B6C1C63}">
      <dsp:nvSpPr>
        <dsp:cNvPr id="0" name=""/>
        <dsp:cNvSpPr/>
      </dsp:nvSpPr>
      <dsp:spPr>
        <a:xfrm>
          <a:off x="504534" y="5315125"/>
          <a:ext cx="6446660" cy="664532"/>
        </a:xfrm>
        <a:prstGeom prst="rect">
          <a:avLst/>
        </a:prstGeom>
        <a:solidFill>
          <a:prstClr val="white">
            <a:lumMod val="95000"/>
            <a:alpha val="91000"/>
          </a:prstClr>
        </a:solidFill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5326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rgbClr val="375FA3"/>
              </a:solidFill>
              <a:latin typeface="Calibri" panose="020F0502020204030204"/>
              <a:ea typeface="+mn-ea"/>
              <a:cs typeface="+mn-cs"/>
            </a:rPr>
            <a:t>Questions</a:t>
          </a:r>
        </a:p>
      </dsp:txBody>
      <dsp:txXfrm>
        <a:off x="504534" y="5315125"/>
        <a:ext cx="6446660" cy="664532"/>
      </dsp:txXfrm>
    </dsp:sp>
    <dsp:sp modelId="{79401008-720C-4F24-A0E7-02BF87175F08}">
      <dsp:nvSpPr>
        <dsp:cNvPr id="0" name=""/>
        <dsp:cNvSpPr/>
      </dsp:nvSpPr>
      <dsp:spPr>
        <a:xfrm>
          <a:off x="308567" y="5451425"/>
          <a:ext cx="391933" cy="391933"/>
        </a:xfrm>
        <a:prstGeom prst="chevron">
          <a:avLst/>
        </a:prstGeom>
        <a:solidFill>
          <a:srgbClr val="20385E"/>
        </a:solidFill>
        <a:ln w="6350" cap="flat" cmpd="sng" algn="ctr">
          <a:noFill/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B66E907-D8E5-4744-A0F2-5726A1698C7A}">
      <dsp:nvSpPr>
        <dsp:cNvPr id="0" name=""/>
        <dsp:cNvSpPr/>
      </dsp:nvSpPr>
      <dsp:spPr>
        <a:xfrm rot="10800000">
          <a:off x="1681858" y="2143"/>
          <a:ext cx="6032131" cy="744106"/>
        </a:xfrm>
        <a:prstGeom prst="homePlate">
          <a:avLst/>
        </a:prstGeom>
        <a:solidFill>
          <a:schemeClr val="bg1">
            <a:lumMod val="95000"/>
          </a:schemeClr>
        </a:solidFill>
        <a:ln w="12700" cap="flat" cmpd="sng" algn="ctr">
          <a:noFill/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8130" tIns="68580" rIns="128016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800" kern="1200" dirty="0">
              <a:solidFill>
                <a:srgbClr val="375FA3"/>
              </a:solidFill>
            </a:rPr>
            <a:t>Claims reserves refer to the funds that insurance companies set aside to cover the costs of claims.</a:t>
          </a:r>
        </a:p>
      </dsp:txBody>
      <dsp:txXfrm rot="10800000">
        <a:off x="1867884" y="2143"/>
        <a:ext cx="5846105" cy="744106"/>
      </dsp:txXfrm>
    </dsp:sp>
    <dsp:sp modelId="{9FE9B3D1-BEFD-43A4-B4C7-B1615F4D95A4}">
      <dsp:nvSpPr>
        <dsp:cNvPr id="0" name=""/>
        <dsp:cNvSpPr/>
      </dsp:nvSpPr>
      <dsp:spPr>
        <a:xfrm>
          <a:off x="1356884" y="49223"/>
          <a:ext cx="649947" cy="649947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EE62DAA-6B7A-4AD7-83B4-2C7F97250E4F}">
      <dsp:nvSpPr>
        <dsp:cNvPr id="0" name=""/>
        <dsp:cNvSpPr/>
      </dsp:nvSpPr>
      <dsp:spPr>
        <a:xfrm rot="10800000">
          <a:off x="1681858" y="968371"/>
          <a:ext cx="6032131" cy="1008896"/>
        </a:xfrm>
        <a:prstGeom prst="homePlate">
          <a:avLst/>
        </a:prstGeom>
        <a:solidFill>
          <a:prstClr val="white">
            <a:lumMod val="95000"/>
          </a:prstClr>
        </a:solidFill>
        <a:ln w="12700" cap="flat" cmpd="sng" algn="ctr">
          <a:noFill/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5479" tIns="68580" rIns="128016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800" kern="1200" dirty="0">
              <a:solidFill>
                <a:srgbClr val="375FA3"/>
              </a:solidFill>
            </a:rPr>
            <a:t>The claims reserves are an important part of an insurance company's financial management and are typically invested in low-risk assets to generate income for the insurer.</a:t>
          </a:r>
        </a:p>
      </dsp:txBody>
      <dsp:txXfrm rot="10800000">
        <a:off x="1934082" y="968371"/>
        <a:ext cx="5779907" cy="1008896"/>
      </dsp:txXfrm>
    </dsp:sp>
    <dsp:sp modelId="{CFBCFC82-FA36-4A0D-98FE-41FBD387F32D}">
      <dsp:nvSpPr>
        <dsp:cNvPr id="0" name=""/>
        <dsp:cNvSpPr/>
      </dsp:nvSpPr>
      <dsp:spPr>
        <a:xfrm>
          <a:off x="1356884" y="1147846"/>
          <a:ext cx="649947" cy="649947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9D3F3C9-1E0D-47BA-9433-CD80B207C7A6}">
      <dsp:nvSpPr>
        <dsp:cNvPr id="0" name=""/>
        <dsp:cNvSpPr/>
      </dsp:nvSpPr>
      <dsp:spPr>
        <a:xfrm rot="10800000">
          <a:off x="1681858" y="2199389"/>
          <a:ext cx="6032131" cy="744106"/>
        </a:xfrm>
        <a:prstGeom prst="homePlate">
          <a:avLst/>
        </a:prstGeom>
        <a:solidFill>
          <a:prstClr val="white">
            <a:lumMod val="95000"/>
          </a:prstClr>
        </a:solidFill>
        <a:ln w="12700" cap="flat" cmpd="sng" algn="ctr">
          <a:noFill/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5479" tIns="68580" rIns="128016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800" kern="1200" dirty="0">
              <a:solidFill>
                <a:srgbClr val="375FA3"/>
              </a:solidFill>
            </a:rPr>
            <a:t>If reserves are underestimated, then the insurer can't cover claims.  If reserves are overestimated, the money that is set aside cannot be invested.</a:t>
          </a:r>
        </a:p>
      </dsp:txBody>
      <dsp:txXfrm rot="10800000">
        <a:off x="1867884" y="2199389"/>
        <a:ext cx="5846105" cy="744106"/>
      </dsp:txXfrm>
    </dsp:sp>
    <dsp:sp modelId="{1A295CD2-6C92-43A6-A6C3-F3497737ED0F}">
      <dsp:nvSpPr>
        <dsp:cNvPr id="0" name=""/>
        <dsp:cNvSpPr/>
      </dsp:nvSpPr>
      <dsp:spPr>
        <a:xfrm>
          <a:off x="1356884" y="2246468"/>
          <a:ext cx="649947" cy="64994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55B6798-8A06-4AB9-A741-ABE07455F251}">
      <dsp:nvSpPr>
        <dsp:cNvPr id="0" name=""/>
        <dsp:cNvSpPr/>
      </dsp:nvSpPr>
      <dsp:spPr>
        <a:xfrm rot="10800000">
          <a:off x="1681858" y="3165616"/>
          <a:ext cx="6032131" cy="744106"/>
        </a:xfrm>
        <a:prstGeom prst="homePlate">
          <a:avLst/>
        </a:prstGeom>
        <a:solidFill>
          <a:prstClr val="white">
            <a:lumMod val="95000"/>
          </a:prstClr>
        </a:solidFill>
        <a:ln w="12700" cap="flat" cmpd="sng" algn="ctr">
          <a:noFill/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5479" tIns="68580" rIns="128016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800" kern="1200" dirty="0">
              <a:solidFill>
                <a:srgbClr val="375FA3"/>
              </a:solidFill>
              <a:latin typeface="Calibri" panose="020F0502020204030204"/>
              <a:ea typeface="+mn-ea"/>
              <a:cs typeface="+mn-cs"/>
            </a:rPr>
            <a:t>MEMIC currently estimates via experience and gut instinct.  Some use advanced math and actuarial calculations such as Chain Ladder.</a:t>
          </a:r>
        </a:p>
      </dsp:txBody>
      <dsp:txXfrm rot="10800000">
        <a:off x="1867884" y="3165616"/>
        <a:ext cx="5846105" cy="744106"/>
      </dsp:txXfrm>
    </dsp:sp>
    <dsp:sp modelId="{E51E6700-87ED-47C8-8C72-23179AB93A30}">
      <dsp:nvSpPr>
        <dsp:cNvPr id="0" name=""/>
        <dsp:cNvSpPr/>
      </dsp:nvSpPr>
      <dsp:spPr>
        <a:xfrm>
          <a:off x="1356884" y="3212696"/>
          <a:ext cx="649947" cy="649947"/>
        </a:xfrm>
        <a:prstGeom prst="ellipse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D2AF693-20C0-43F0-8111-DADE8BE2E4A1}">
      <dsp:nvSpPr>
        <dsp:cNvPr id="0" name=""/>
        <dsp:cNvSpPr/>
      </dsp:nvSpPr>
      <dsp:spPr>
        <a:xfrm rot="10800000">
          <a:off x="1681858" y="4131844"/>
          <a:ext cx="6032131" cy="744106"/>
        </a:xfrm>
        <a:prstGeom prst="homePlate">
          <a:avLst/>
        </a:prstGeom>
        <a:solidFill>
          <a:prstClr val="white">
            <a:lumMod val="95000"/>
          </a:prstClr>
        </a:solidFill>
        <a:ln w="12700" cap="flat" cmpd="sng" algn="ctr">
          <a:noFill/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5479" tIns="68580" rIns="128016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800" kern="1200" dirty="0">
              <a:solidFill>
                <a:srgbClr val="375FA3"/>
              </a:solidFill>
              <a:latin typeface="Calibri" panose="020F0502020204030204"/>
              <a:ea typeface="+mn-ea"/>
              <a:cs typeface="+mn-cs"/>
            </a:rPr>
            <a:t>Machine Learning is not in common practice in the insurance industry for the problem of reserve estimating.​</a:t>
          </a:r>
        </a:p>
      </dsp:txBody>
      <dsp:txXfrm rot="10800000">
        <a:off x="1867884" y="4131844"/>
        <a:ext cx="5846105" cy="744106"/>
      </dsp:txXfrm>
    </dsp:sp>
    <dsp:sp modelId="{491F64F7-76B5-41C6-A908-680CC7CB342F}">
      <dsp:nvSpPr>
        <dsp:cNvPr id="0" name=""/>
        <dsp:cNvSpPr/>
      </dsp:nvSpPr>
      <dsp:spPr>
        <a:xfrm>
          <a:off x="1356884" y="4178923"/>
          <a:ext cx="649947" cy="649947"/>
        </a:xfrm>
        <a:prstGeom prst="ellipse">
          <a:avLst/>
        </a:prstGeom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E307765-5124-417F-9E57-050F36EE91D2}">
      <dsp:nvSpPr>
        <dsp:cNvPr id="0" name=""/>
        <dsp:cNvSpPr/>
      </dsp:nvSpPr>
      <dsp:spPr>
        <a:xfrm rot="10800000">
          <a:off x="1705398" y="5098071"/>
          <a:ext cx="6032131" cy="744106"/>
        </a:xfrm>
        <a:prstGeom prst="homePlate">
          <a:avLst/>
        </a:prstGeom>
        <a:solidFill>
          <a:prstClr val="white">
            <a:lumMod val="95000"/>
          </a:prstClr>
        </a:solidFill>
        <a:ln w="12700" cap="flat" cmpd="sng" algn="ctr">
          <a:noFill/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5479" tIns="68580" rIns="128016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800" kern="1200" dirty="0">
              <a:solidFill>
                <a:srgbClr val="375FA3"/>
              </a:solidFill>
              <a:latin typeface="Calibri" panose="020F0502020204030204"/>
              <a:ea typeface="+mn-ea"/>
              <a:cs typeface="+mn-cs"/>
            </a:rPr>
            <a:t>We will analyze the data, find features correlated to the label, attempt dimensionality reduction, and create a baseline model to test it on.</a:t>
          </a:r>
        </a:p>
      </dsp:txBody>
      <dsp:txXfrm rot="10800000">
        <a:off x="1891424" y="5098071"/>
        <a:ext cx="5846105" cy="744106"/>
      </dsp:txXfrm>
    </dsp:sp>
    <dsp:sp modelId="{A730B0CA-2A7D-4EC2-84A9-252F254FDB67}">
      <dsp:nvSpPr>
        <dsp:cNvPr id="0" name=""/>
        <dsp:cNvSpPr/>
      </dsp:nvSpPr>
      <dsp:spPr>
        <a:xfrm>
          <a:off x="1333344" y="5098071"/>
          <a:ext cx="744106" cy="744106"/>
        </a:xfrm>
        <a:prstGeom prst="ellipse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B66E907-D8E5-4744-A0F2-5726A1698C7A}">
      <dsp:nvSpPr>
        <dsp:cNvPr id="0" name=""/>
        <dsp:cNvSpPr/>
      </dsp:nvSpPr>
      <dsp:spPr>
        <a:xfrm rot="10800000">
          <a:off x="1725112" y="2118"/>
          <a:ext cx="6032131" cy="1192944"/>
        </a:xfrm>
        <a:prstGeom prst="homePlate">
          <a:avLst/>
        </a:prstGeom>
        <a:solidFill>
          <a:schemeClr val="bg1">
            <a:lumMod val="95000"/>
          </a:schemeClr>
        </a:solidFill>
        <a:ln w="12700" cap="flat" cmpd="sng" algn="ctr">
          <a:noFill/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6055" tIns="68580" rIns="128016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800" kern="1200" dirty="0">
              <a:solidFill>
                <a:srgbClr val="375FA3"/>
              </a:solidFill>
            </a:rPr>
            <a:t>Claims data here comes in two types: Indemnity and Medical Only.  Indemnity claims are far more complex.</a:t>
          </a:r>
        </a:p>
      </dsp:txBody>
      <dsp:txXfrm rot="10800000">
        <a:off x="2023348" y="2118"/>
        <a:ext cx="5733895" cy="1192944"/>
      </dsp:txXfrm>
    </dsp:sp>
    <dsp:sp modelId="{9FE9B3D1-BEFD-43A4-B4C7-B1615F4D95A4}">
      <dsp:nvSpPr>
        <dsp:cNvPr id="0" name=""/>
        <dsp:cNvSpPr/>
      </dsp:nvSpPr>
      <dsp:spPr>
        <a:xfrm>
          <a:off x="1313630" y="187108"/>
          <a:ext cx="822964" cy="822964"/>
        </a:xfrm>
        <a:prstGeom prst="ellipse">
          <a:avLst/>
        </a:prstGeom>
        <a:solidFill>
          <a:srgbClr val="20385E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EE62DAA-6B7A-4AD7-83B4-2C7F97250E4F}">
      <dsp:nvSpPr>
        <dsp:cNvPr id="0" name=""/>
        <dsp:cNvSpPr/>
      </dsp:nvSpPr>
      <dsp:spPr>
        <a:xfrm rot="10800000">
          <a:off x="1725112" y="1551165"/>
          <a:ext cx="6032131" cy="1192944"/>
        </a:xfrm>
        <a:prstGeom prst="homePlate">
          <a:avLst/>
        </a:prstGeom>
        <a:solidFill>
          <a:prstClr val="white">
            <a:lumMod val="95000"/>
          </a:prstClr>
        </a:solidFill>
        <a:ln w="12700" cap="flat" cmpd="sng" algn="ctr">
          <a:noFill/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5479" tIns="68580" rIns="128016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800" kern="1200" dirty="0">
              <a:solidFill>
                <a:srgbClr val="375FA3"/>
              </a:solidFill>
            </a:rPr>
            <a:t>There are 476,043 rows and 27 columns.  It is mixed data containing text, dates, Boolean, and numeric values.</a:t>
          </a:r>
        </a:p>
      </dsp:txBody>
      <dsp:txXfrm rot="10800000">
        <a:off x="2023348" y="1551165"/>
        <a:ext cx="5733895" cy="1192944"/>
      </dsp:txXfrm>
    </dsp:sp>
    <dsp:sp modelId="{CFBCFC82-FA36-4A0D-98FE-41FBD387F32D}">
      <dsp:nvSpPr>
        <dsp:cNvPr id="0" name=""/>
        <dsp:cNvSpPr/>
      </dsp:nvSpPr>
      <dsp:spPr>
        <a:xfrm>
          <a:off x="1313630" y="1736155"/>
          <a:ext cx="822964" cy="822964"/>
        </a:xfrm>
        <a:prstGeom prst="ellipse">
          <a:avLst/>
        </a:prstGeom>
        <a:solidFill>
          <a:srgbClr val="20385E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9D3F3C9-1E0D-47BA-9433-CD80B207C7A6}">
      <dsp:nvSpPr>
        <dsp:cNvPr id="0" name=""/>
        <dsp:cNvSpPr/>
      </dsp:nvSpPr>
      <dsp:spPr>
        <a:xfrm rot="10800000">
          <a:off x="1725112" y="3100212"/>
          <a:ext cx="6032131" cy="1192944"/>
        </a:xfrm>
        <a:prstGeom prst="homePlate">
          <a:avLst/>
        </a:prstGeom>
        <a:solidFill>
          <a:prstClr val="white">
            <a:lumMod val="95000"/>
          </a:prstClr>
        </a:solidFill>
        <a:ln w="12700" cap="flat" cmpd="sng" algn="ctr">
          <a:noFill/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5479" tIns="68580" rIns="128016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800" kern="1200" dirty="0">
              <a:solidFill>
                <a:srgbClr val="375FA3"/>
              </a:solidFill>
            </a:rPr>
            <a:t>Claim data goes back as far as 1994.</a:t>
          </a:r>
        </a:p>
      </dsp:txBody>
      <dsp:txXfrm rot="10800000">
        <a:off x="2023348" y="3100212"/>
        <a:ext cx="5733895" cy="1192944"/>
      </dsp:txXfrm>
    </dsp:sp>
    <dsp:sp modelId="{1A295CD2-6C92-43A6-A6C3-F3497737ED0F}">
      <dsp:nvSpPr>
        <dsp:cNvPr id="0" name=""/>
        <dsp:cNvSpPr/>
      </dsp:nvSpPr>
      <dsp:spPr>
        <a:xfrm>
          <a:off x="1313630" y="3285202"/>
          <a:ext cx="822964" cy="822964"/>
        </a:xfrm>
        <a:prstGeom prst="ellipse">
          <a:avLst/>
        </a:prstGeom>
        <a:solidFill>
          <a:srgbClr val="20385E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55B6798-8A06-4AB9-A741-ABE07455F251}">
      <dsp:nvSpPr>
        <dsp:cNvPr id="0" name=""/>
        <dsp:cNvSpPr/>
      </dsp:nvSpPr>
      <dsp:spPr>
        <a:xfrm rot="10800000">
          <a:off x="1725112" y="4649259"/>
          <a:ext cx="6032131" cy="1192944"/>
        </a:xfrm>
        <a:prstGeom prst="homePlate">
          <a:avLst/>
        </a:prstGeom>
        <a:solidFill>
          <a:prstClr val="white">
            <a:lumMod val="95000"/>
          </a:prstClr>
        </a:solidFill>
        <a:ln w="12700" cap="flat" cmpd="sng" algn="ctr">
          <a:noFill/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5479" tIns="68580" rIns="128016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800" kern="1200" dirty="0">
              <a:solidFill>
                <a:srgbClr val="375FA3"/>
              </a:solidFill>
            </a:rPr>
            <a:t>We need to consider if we must simplify the data (only pick one claim type).  Maybe only use some categorical columns.  Which ones though?</a:t>
          </a:r>
          <a:endParaRPr lang="en-US" sz="1800" kern="1200" dirty="0">
            <a:solidFill>
              <a:srgbClr val="375FA3"/>
            </a:solidFill>
            <a:latin typeface="Calibri" panose="020F0502020204030204"/>
            <a:ea typeface="+mn-ea"/>
            <a:cs typeface="+mn-cs"/>
          </a:endParaRPr>
        </a:p>
      </dsp:txBody>
      <dsp:txXfrm rot="10800000">
        <a:off x="2023348" y="4649259"/>
        <a:ext cx="5733895" cy="1192944"/>
      </dsp:txXfrm>
    </dsp:sp>
    <dsp:sp modelId="{E51E6700-87ED-47C8-8C72-23179AB93A30}">
      <dsp:nvSpPr>
        <dsp:cNvPr id="0" name=""/>
        <dsp:cNvSpPr/>
      </dsp:nvSpPr>
      <dsp:spPr>
        <a:xfrm>
          <a:off x="1313630" y="4834248"/>
          <a:ext cx="822964" cy="822964"/>
        </a:xfrm>
        <a:prstGeom prst="ellipse">
          <a:avLst/>
        </a:prstGeom>
        <a:solidFill>
          <a:srgbClr val="20385E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B66E907-D8E5-4744-A0F2-5726A1698C7A}">
      <dsp:nvSpPr>
        <dsp:cNvPr id="0" name=""/>
        <dsp:cNvSpPr/>
      </dsp:nvSpPr>
      <dsp:spPr>
        <a:xfrm rot="10800000">
          <a:off x="1717554" y="1915"/>
          <a:ext cx="6032131" cy="1340105"/>
        </a:xfrm>
        <a:prstGeom prst="homePlate">
          <a:avLst/>
        </a:prstGeom>
        <a:solidFill>
          <a:schemeClr val="bg1">
            <a:lumMod val="95000"/>
          </a:schemeClr>
        </a:solidFill>
        <a:ln w="12700" cap="flat" cmpd="sng" algn="ctr">
          <a:noFill/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hemeClr val="lt1">
            <a:hueOff val="0"/>
            <a:satOff val="0"/>
            <a:lumOff val="0"/>
            <a:alphaOff val="0"/>
          </a:schemeClr>
        </a:lnRef>
        <a:fillRef idx="1">
          <a:scrgbClr r="0" g="0" b="0"/>
        </a:fillRef>
        <a:effectRef idx="0">
          <a:schemeClr val="accent1">
            <a:hueOff val="0"/>
            <a:satOff val="0"/>
            <a:lumOff val="0"/>
            <a:alphaOff val="0"/>
          </a:schemeClr>
        </a:effectRef>
        <a:fontRef idx="minor">
          <a:schemeClr val="lt1"/>
        </a:fontRef>
      </dsp:style>
      <dsp:txBody>
        <a:bodyPr spcFirstLastPara="0" vert="horz" wrap="square" lIns="824291" tIns="72391" rIns="135128" bIns="72391" numCol="1" spcCol="1270" anchor="ctr" anchorCtr="0">
          <a:noAutofit/>
        </a:bodyPr>
        <a:lstStyle/>
        <a:p>
          <a:pPr marL="0" lvl="0" indent="0" algn="l" defTabSz="844550" rtl="0" eaLnBrk="1" latinLnBrk="0" hangingPunct="1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800" kern="1200" dirty="0">
              <a:solidFill>
                <a:srgbClr val="375FA3"/>
              </a:solidFill>
              <a:latin typeface="+mn-lt"/>
              <a:ea typeface="+mn-ea"/>
              <a:cs typeface="+mn-cs"/>
            </a:rPr>
            <a:t>Feature correlation is a statistical measure that evaluates the degree of association between two or more features in a dataset. It is used in machine learning to identify which features have a strong or weak relationship with each other.</a:t>
          </a:r>
        </a:p>
      </dsp:txBody>
      <dsp:txXfrm rot="10800000">
        <a:off x="2052580" y="1915"/>
        <a:ext cx="5697105" cy="1340105"/>
      </dsp:txXfrm>
    </dsp:sp>
    <dsp:sp modelId="{9FE9B3D1-BEFD-43A4-B4C7-B1615F4D95A4}">
      <dsp:nvSpPr>
        <dsp:cNvPr id="0" name=""/>
        <dsp:cNvSpPr/>
      </dsp:nvSpPr>
      <dsp:spPr>
        <a:xfrm>
          <a:off x="1321188" y="275602"/>
          <a:ext cx="792730" cy="792730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EE62DAA-6B7A-4AD7-83B4-2C7F97250E4F}">
      <dsp:nvSpPr>
        <dsp:cNvPr id="0" name=""/>
        <dsp:cNvSpPr/>
      </dsp:nvSpPr>
      <dsp:spPr>
        <a:xfrm rot="10800000">
          <a:off x="1717554" y="1969186"/>
          <a:ext cx="6032131" cy="2101005"/>
        </a:xfrm>
        <a:prstGeom prst="homePlate">
          <a:avLst/>
        </a:prstGeom>
        <a:solidFill>
          <a:schemeClr val="bg1">
            <a:lumMod val="9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6485" tIns="68580" rIns="128016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800" kern="1200" dirty="0">
              <a:solidFill>
                <a:srgbClr val="375FA3"/>
              </a:solidFill>
            </a:rPr>
            <a:t>• Feature correlation is important in machine learning because it helps to identify which features are most relevant to the prediction task.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rgbClr val="375FA3"/>
            </a:buClr>
            <a:buFont typeface="Courier New" panose="02070309020205020404" pitchFamily="49" charset="0"/>
            <a:buNone/>
          </a:pPr>
          <a:r>
            <a:rPr lang="en-US" sz="1800" kern="1200" dirty="0">
              <a:solidFill>
                <a:srgbClr val="375FA3"/>
              </a:solidFill>
            </a:rPr>
            <a:t>• By identifying and removing highly correlated features, a machine learning model can be simplified and made more accurate.</a:t>
          </a:r>
        </a:p>
      </dsp:txBody>
      <dsp:txXfrm rot="10800000">
        <a:off x="2242805" y="1969186"/>
        <a:ext cx="5506880" cy="2101005"/>
      </dsp:txXfrm>
    </dsp:sp>
    <dsp:sp modelId="{CFBCFC82-FA36-4A0D-98FE-41FBD387F32D}">
      <dsp:nvSpPr>
        <dsp:cNvPr id="0" name=""/>
        <dsp:cNvSpPr/>
      </dsp:nvSpPr>
      <dsp:spPr>
        <a:xfrm>
          <a:off x="1321188" y="2623324"/>
          <a:ext cx="792730" cy="792730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9D3F3C9-1E0D-47BA-9433-CD80B207C7A6}">
      <dsp:nvSpPr>
        <dsp:cNvPr id="0" name=""/>
        <dsp:cNvSpPr/>
      </dsp:nvSpPr>
      <dsp:spPr>
        <a:xfrm rot="10800000">
          <a:off x="1717554" y="4697358"/>
          <a:ext cx="6032131" cy="1145048"/>
        </a:xfrm>
        <a:prstGeom prst="homePlate">
          <a:avLst/>
        </a:prstGeom>
        <a:solidFill>
          <a:schemeClr val="bg1">
            <a:lumMod val="9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6485" tIns="68580" rIns="128016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800" kern="1200" dirty="0">
              <a:solidFill>
                <a:srgbClr val="375FA3"/>
              </a:solidFill>
            </a:rPr>
            <a:t>Techniques include correlation matrix, univariate selection, among others</a:t>
          </a:r>
          <a:r>
            <a:rPr lang="en-US" sz="2000" kern="1200" dirty="0">
              <a:solidFill>
                <a:srgbClr val="375FA3"/>
              </a:solidFill>
            </a:rPr>
            <a:t>.</a:t>
          </a:r>
        </a:p>
      </dsp:txBody>
      <dsp:txXfrm rot="10800000">
        <a:off x="2003816" y="4697358"/>
        <a:ext cx="5745869" cy="1145048"/>
      </dsp:txXfrm>
    </dsp:sp>
    <dsp:sp modelId="{1A295CD2-6C92-43A6-A6C3-F3497737ED0F}">
      <dsp:nvSpPr>
        <dsp:cNvPr id="0" name=""/>
        <dsp:cNvSpPr/>
      </dsp:nvSpPr>
      <dsp:spPr>
        <a:xfrm>
          <a:off x="1321188" y="4873517"/>
          <a:ext cx="792730" cy="792730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B66E907-D8E5-4744-A0F2-5726A1698C7A}">
      <dsp:nvSpPr>
        <dsp:cNvPr id="0" name=""/>
        <dsp:cNvSpPr/>
      </dsp:nvSpPr>
      <dsp:spPr>
        <a:xfrm rot="10800000">
          <a:off x="1779617" y="602"/>
          <a:ext cx="6032131" cy="1541879"/>
        </a:xfrm>
        <a:prstGeom prst="homePlate">
          <a:avLst/>
        </a:prstGeom>
        <a:solidFill>
          <a:schemeClr val="bg1">
            <a:lumMod val="9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93439" tIns="68580" rIns="128016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800" kern="1200" dirty="0">
              <a:solidFill>
                <a:srgbClr val="375FA3"/>
              </a:solidFill>
            </a:rPr>
            <a:t>The goal model will serve as a starting point for predicting claims reserves, and more complex models can be considered based on the performance of the baseline model. </a:t>
          </a:r>
        </a:p>
      </dsp:txBody>
      <dsp:txXfrm rot="10800000">
        <a:off x="2165087" y="602"/>
        <a:ext cx="5646661" cy="1541879"/>
      </dsp:txXfrm>
    </dsp:sp>
    <dsp:sp modelId="{9FE9B3D1-BEFD-43A4-B4C7-B1615F4D95A4}">
      <dsp:nvSpPr>
        <dsp:cNvPr id="0" name=""/>
        <dsp:cNvSpPr/>
      </dsp:nvSpPr>
      <dsp:spPr>
        <a:xfrm>
          <a:off x="1259126" y="251051"/>
          <a:ext cx="1040982" cy="1040982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EE62DAA-6B7A-4AD7-83B4-2C7F97250E4F}">
      <dsp:nvSpPr>
        <dsp:cNvPr id="0" name=""/>
        <dsp:cNvSpPr/>
      </dsp:nvSpPr>
      <dsp:spPr>
        <a:xfrm rot="10800000">
          <a:off x="1779617" y="2350356"/>
          <a:ext cx="6032131" cy="1541067"/>
        </a:xfrm>
        <a:prstGeom prst="homePlate">
          <a:avLst/>
        </a:prstGeom>
        <a:solidFill>
          <a:schemeClr val="bg1">
            <a:lumMod val="9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93439" tIns="68580" rIns="128016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800" kern="1200" dirty="0">
              <a:solidFill>
                <a:srgbClr val="375FA3"/>
              </a:solidFill>
            </a:rPr>
            <a:t>SVM is a model that works by finding a hyperplane that maximizes the margin between the predicted values and the actual values</a:t>
          </a:r>
        </a:p>
      </dsp:txBody>
      <dsp:txXfrm rot="10800000">
        <a:off x="2164884" y="2350356"/>
        <a:ext cx="5646864" cy="1541067"/>
      </dsp:txXfrm>
    </dsp:sp>
    <dsp:sp modelId="{CFBCFC82-FA36-4A0D-98FE-41FBD387F32D}">
      <dsp:nvSpPr>
        <dsp:cNvPr id="0" name=""/>
        <dsp:cNvSpPr/>
      </dsp:nvSpPr>
      <dsp:spPr>
        <a:xfrm>
          <a:off x="1259126" y="2600399"/>
          <a:ext cx="1040982" cy="1040982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9D3F3C9-1E0D-47BA-9433-CD80B207C7A6}">
      <dsp:nvSpPr>
        <dsp:cNvPr id="0" name=""/>
        <dsp:cNvSpPr/>
      </dsp:nvSpPr>
      <dsp:spPr>
        <a:xfrm rot="10800000">
          <a:off x="1779617" y="4699298"/>
          <a:ext cx="6032131" cy="1144420"/>
        </a:xfrm>
        <a:prstGeom prst="homePlate">
          <a:avLst/>
        </a:prstGeom>
        <a:solidFill>
          <a:schemeClr val="bg1">
            <a:lumMod val="9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93439" tIns="68580" rIns="128016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800" kern="1200" dirty="0">
              <a:solidFill>
                <a:srgbClr val="375FA3"/>
              </a:solidFill>
            </a:rPr>
            <a:t>SVM can handle high-dimensional data and can capture non-linear relationships.</a:t>
          </a:r>
        </a:p>
      </dsp:txBody>
      <dsp:txXfrm rot="10800000">
        <a:off x="2065722" y="4699298"/>
        <a:ext cx="5746026" cy="1144420"/>
      </dsp:txXfrm>
    </dsp:sp>
    <dsp:sp modelId="{1A295CD2-6C92-43A6-A6C3-F3497737ED0F}">
      <dsp:nvSpPr>
        <dsp:cNvPr id="0" name=""/>
        <dsp:cNvSpPr/>
      </dsp:nvSpPr>
      <dsp:spPr>
        <a:xfrm>
          <a:off x="1259126" y="4751017"/>
          <a:ext cx="1040982" cy="1040982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284EDE-3F26-44E2-A23C-C15BF8337EA4}" type="datetimeFigureOut">
              <a:rPr lang="en-US" smtClean="0"/>
              <a:t>3/15/2023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BEDC0F-0C02-4E6E-9114-EE8B9AE3F0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0866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EDC0F-0C02-4E6E-9114-EE8B9AE3F02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9459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EDC0F-0C02-4E6E-9114-EE8B9AE3F02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8853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EDC0F-0C02-4E6E-9114-EE8B9AE3F02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2573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EDC0F-0C02-4E6E-9114-EE8B9AE3F02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4962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EDC0F-0C02-4E6E-9114-EE8B9AE3F02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9298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C61DA9-949E-4D95-89F2-A6B9D823FE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40C955-59D3-4322-89C0-8A303DEB6D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5DA965-069D-48D2-AA02-8E1FF56885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7C3CE-CEF5-4784-9A94-2EB199CCB3FB}" type="datetimeFigureOut">
              <a:rPr lang="en-US" smtClean="0"/>
              <a:t>3/15/2023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E5C398-4EE2-4629-9648-4ECD0B4032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E42864-A06D-4408-8A82-D49314AC95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C1BC9-6BFF-4D6B-B87B-0810CA3D1C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92094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DF530-4771-4C03-A494-0B14C6F8B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0EAA5AB-E659-4DCD-8E78-A3D09650B7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2504E3-C956-4A09-BF5C-7B816EA7C1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7C3CE-CEF5-4784-9A94-2EB199CCB3FB}" type="datetimeFigureOut">
              <a:rPr lang="en-US" smtClean="0"/>
              <a:t>3/15/2023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FFA00A-1DC4-48FB-A798-F588F49DC7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81CC26-7D5D-4862-A40F-D0779825DC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C1BC9-6BFF-4D6B-B87B-0810CA3D1C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4667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FEED708-31E1-4EA4-AB89-A7B03F25BC8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A8DAD6-9B4F-4FBC-98CF-55DA6647C7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CBC4E8-DC3F-444F-BCF3-01482FB5E4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7C3CE-CEF5-4784-9A94-2EB199CCB3FB}" type="datetimeFigureOut">
              <a:rPr lang="en-US" smtClean="0"/>
              <a:t>3/15/2023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316224-654A-4E01-84E3-462FDA26CF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6EEF16-AABF-4531-8E22-8C85BD9AB4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C1BC9-6BFF-4D6B-B87B-0810CA3D1C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77474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0FC0A-455A-4778-ADAB-C57E72A936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441071-EC41-4F2D-9BA4-BFE2F4E761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321930-81C9-4848-A710-2EF1CCB7A5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7C3CE-CEF5-4784-9A94-2EB199CCB3FB}" type="datetimeFigureOut">
              <a:rPr lang="en-US" smtClean="0"/>
              <a:t>3/15/2023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DF3181-54D8-4101-A637-0F7D93DB7A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C7BC3B-84BB-4D3A-B191-A2AD41F674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C1BC9-6BFF-4D6B-B87B-0810CA3D1C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934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107DF5-604D-4357-B44C-A059F5042D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BDD4C8-C0F8-4F00-BBA7-93401392FE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C0CC21-F3FB-4235-BF4D-EE805E7BE2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7C3CE-CEF5-4784-9A94-2EB199CCB3FB}" type="datetimeFigureOut">
              <a:rPr lang="en-US" smtClean="0"/>
              <a:t>3/15/2023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0DBA25-1676-4630-922D-7CCF4FAA7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20D950-7C09-41AA-AD0B-50EAEDCE49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C1BC9-6BFF-4D6B-B87B-0810CA3D1C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0615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AD18B8-47EC-4645-B8FF-3EEE1F87C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637597-FE99-42E6-96E4-8354EE140D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F3BB35-EE37-4658-9077-9C00C38A1C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373DB9-9E2A-4EA4-B101-6558D258B3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7C3CE-CEF5-4784-9A94-2EB199CCB3FB}" type="datetimeFigureOut">
              <a:rPr lang="en-US" smtClean="0"/>
              <a:t>3/15/2023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C1B1FD-90E5-41EB-9B30-D365674E55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29E4E7-72CE-477F-B2FA-E814F463A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C1BC9-6BFF-4D6B-B87B-0810CA3D1C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5406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1AE85E-698F-4FFE-AD9C-25221662C4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52C356-2B9D-429E-BD3E-42B414F557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C7FD29-43F6-4474-89AA-120F3E4052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B23FCEC-E597-4240-B372-ABAB2823E2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FEC6AC3-87C6-4615-8560-E8E93ECB66C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E8D5A13-3950-483D-8235-48E5CDE30F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7C3CE-CEF5-4784-9A94-2EB199CCB3FB}" type="datetimeFigureOut">
              <a:rPr lang="en-US" smtClean="0"/>
              <a:t>3/15/2023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01795D2-E2B1-4E8E-B41F-DABAA2F85E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C1F38A9-35AC-4330-A277-07D6CC9378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C1BC9-6BFF-4D6B-B87B-0810CA3D1C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9057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7207F-2BFD-47A6-AF22-C42C12A27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2A74CE8-E734-4225-9849-54CC899B66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7C3CE-CEF5-4784-9A94-2EB199CCB3FB}" type="datetimeFigureOut">
              <a:rPr lang="en-US" smtClean="0"/>
              <a:t>3/15/2023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5BE4A8-AC3F-45A4-BE6C-DACE31F80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997F03-C910-40F5-859C-CC51B9038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C1BC9-6BFF-4D6B-B87B-0810CA3D1C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636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E090B9E-A617-42F8-B2A4-EE851D13A4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7C3CE-CEF5-4784-9A94-2EB199CCB3FB}" type="datetimeFigureOut">
              <a:rPr lang="en-US" smtClean="0"/>
              <a:t>3/15/2023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C3762B-98F0-43FE-9E76-054980A90D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68778C-75F8-4DF1-8EC9-B575C0AB0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C1BC9-6BFF-4D6B-B87B-0810CA3D1C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5065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23CB7-4622-468C-9E33-F91C374C56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C4D70B-880C-4F52-B6B8-43328D6DE2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25F6C6-03CB-41BF-933B-6FDBEC74D1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A9B437-6845-4776-A72B-1D0F0B46FF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7C3CE-CEF5-4784-9A94-2EB199CCB3FB}" type="datetimeFigureOut">
              <a:rPr lang="en-US" smtClean="0"/>
              <a:t>3/15/2023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AF34EC-F575-4AC7-A5A8-D5860A2C29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B33CFD-E890-45CC-9326-FE1EAB7FC3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C1BC9-6BFF-4D6B-B87B-0810CA3D1C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4323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0AE7C-4EEC-43BC-BE72-EFDF4720F9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7F79C7D-0C1C-45B1-8307-316F90369AD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B023B5-3C49-4EC4-95C7-04ABB1AF45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F5FD48-8E2A-467A-801F-B39FF2187E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7C3CE-CEF5-4784-9A94-2EB199CCB3FB}" type="datetimeFigureOut">
              <a:rPr lang="en-US" smtClean="0"/>
              <a:t>3/15/2023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A2BDE1-8FFA-43B2-BA38-3C06B95BF3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240CEC-C896-442E-BA0A-6D35F6F3BD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C1BC9-6BFF-4D6B-B87B-0810CA3D1C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6997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44C8339-6915-4797-9F83-B1054365D7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7BE0EF-31E0-45A9-A656-4572F32A9D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949DAB-C1B3-4DF6-BD0D-BC615983A0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57C3CE-CEF5-4784-9A94-2EB199CCB3FB}" type="datetimeFigureOut">
              <a:rPr lang="en-US" smtClean="0"/>
              <a:t>3/15/2023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4E65BC-58FC-4D55-86F8-8C779FF7DB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0E9525-31EC-4CD3-96B2-107EA56B05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0C1BC9-6BFF-4D6B-B87B-0810CA3D1C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7613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microsoft.com/office/2007/relationships/hdphoto" Target="../media/hdphoto1.wdp"/><Relationship Id="rId7" Type="http://schemas.openxmlformats.org/officeDocument/2006/relationships/diagramColors" Target="../diagrams/colors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image" Target="../media/image4.png"/><Relationship Id="rId7" Type="http://schemas.openxmlformats.org/officeDocument/2006/relationships/diagramQuickStyle" Target="../diagrams/quickStyle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4" Type="http://schemas.openxmlformats.org/officeDocument/2006/relationships/image" Target="../media/image5.svg"/><Relationship Id="rId9" Type="http://schemas.microsoft.com/office/2007/relationships/diagramDrawing" Target="../diagrams/drawing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10" Type="http://schemas.openxmlformats.org/officeDocument/2006/relationships/image" Target="../media/image31.svg"/><Relationship Id="rId4" Type="http://schemas.openxmlformats.org/officeDocument/2006/relationships/image" Target="../media/image25.svg"/><Relationship Id="rId9" Type="http://schemas.openxmlformats.org/officeDocument/2006/relationships/image" Target="../media/image3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5.xml"/><Relationship Id="rId3" Type="http://schemas.openxmlformats.org/officeDocument/2006/relationships/image" Target="../media/image4.png"/><Relationship Id="rId7" Type="http://schemas.openxmlformats.org/officeDocument/2006/relationships/diagramQuickStyle" Target="../diagrams/quickStyle5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diagramLayout" Target="../diagrams/layout5.xml"/><Relationship Id="rId5" Type="http://schemas.openxmlformats.org/officeDocument/2006/relationships/diagramData" Target="../diagrams/data5.xml"/><Relationship Id="rId4" Type="http://schemas.openxmlformats.org/officeDocument/2006/relationships/image" Target="../media/image5.svg"/><Relationship Id="rId9" Type="http://schemas.microsoft.com/office/2007/relationships/diagramDrawing" Target="../diagrams/drawing5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8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9379"/>
                    </a14:imgEffect>
                    <a14:imgEffect>
                      <a14:saturation sat="54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lelogram 3">
            <a:extLst>
              <a:ext uri="{FF2B5EF4-FFF2-40B4-BE49-F238E27FC236}">
                <a16:creationId xmlns:a16="http://schemas.microsoft.com/office/drawing/2014/main" id="{B40DAF4D-793D-4A35-A858-EF1961524451}"/>
              </a:ext>
            </a:extLst>
          </p:cNvPr>
          <p:cNvSpPr/>
          <p:nvPr/>
        </p:nvSpPr>
        <p:spPr>
          <a:xfrm flipH="1">
            <a:off x="863598" y="0"/>
            <a:ext cx="7721602" cy="6858000"/>
          </a:xfrm>
          <a:prstGeom prst="parallelogram">
            <a:avLst>
              <a:gd name="adj" fmla="val 45504"/>
            </a:avLst>
          </a:prstGeom>
          <a:solidFill>
            <a:schemeClr val="accent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Parallelogram 4">
            <a:extLst>
              <a:ext uri="{FF2B5EF4-FFF2-40B4-BE49-F238E27FC236}">
                <a16:creationId xmlns:a16="http://schemas.microsoft.com/office/drawing/2014/main" id="{DD8F08C9-66A1-4F63-BC6D-FB19CC3F77BF}"/>
              </a:ext>
            </a:extLst>
          </p:cNvPr>
          <p:cNvSpPr/>
          <p:nvPr/>
        </p:nvSpPr>
        <p:spPr>
          <a:xfrm flipH="1">
            <a:off x="5008880" y="0"/>
            <a:ext cx="1615440" cy="1122363"/>
          </a:xfrm>
          <a:prstGeom prst="parallelogram">
            <a:avLst>
              <a:gd name="adj" fmla="val 45821"/>
            </a:avLst>
          </a:prstGeom>
          <a:solidFill>
            <a:schemeClr val="accent5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6" name="Parallelogram 5">
            <a:extLst>
              <a:ext uri="{FF2B5EF4-FFF2-40B4-BE49-F238E27FC236}">
                <a16:creationId xmlns:a16="http://schemas.microsoft.com/office/drawing/2014/main" id="{B97020C7-A06A-46E3-81D6-2ED168A36C89}"/>
              </a:ext>
            </a:extLst>
          </p:cNvPr>
          <p:cNvSpPr/>
          <p:nvPr/>
        </p:nvSpPr>
        <p:spPr>
          <a:xfrm flipH="1">
            <a:off x="2392680" y="4632326"/>
            <a:ext cx="2169160" cy="2225674"/>
          </a:xfrm>
          <a:prstGeom prst="parallelogram">
            <a:avLst>
              <a:gd name="adj" fmla="val 50552"/>
            </a:avLst>
          </a:prstGeom>
          <a:solidFill>
            <a:schemeClr val="accent1">
              <a:lumMod val="75000"/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202F1B-77E2-4DB1-9446-47F4807DA6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77156" y="1479076"/>
            <a:ext cx="5542282" cy="2728912"/>
          </a:xfrm>
        </p:spPr>
        <p:txBody>
          <a:bodyPr>
            <a:normAutofit/>
          </a:bodyPr>
          <a:lstStyle/>
          <a:p>
            <a:pPr algn="l"/>
            <a:r>
              <a:rPr lang="en-US" b="1" dirty="0">
                <a:solidFill>
                  <a:schemeClr val="bg1"/>
                </a:solidFill>
                <a:latin typeface="+mn-lt"/>
              </a:rPr>
              <a:t>Claims Reserves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5C32AF-7921-4B69-B8D6-A61FCB529E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59202" y="4251487"/>
            <a:ext cx="6827520" cy="1213486"/>
          </a:xfrm>
        </p:spPr>
        <p:txBody>
          <a:bodyPr>
            <a:noAutofit/>
          </a:bodyPr>
          <a:lstStyle/>
          <a:p>
            <a:pPr algn="l"/>
            <a:r>
              <a:rPr lang="en-US" sz="2800" dirty="0">
                <a:solidFill>
                  <a:schemeClr val="bg1"/>
                </a:solidFill>
              </a:rPr>
              <a:t>Data Analysis and </a:t>
            </a:r>
          </a:p>
          <a:p>
            <a:pPr algn="l"/>
            <a:r>
              <a:rPr lang="en-US" sz="2800" dirty="0">
                <a:solidFill>
                  <a:schemeClr val="bg1"/>
                </a:solidFill>
              </a:rPr>
              <a:t>Dimensionality Reduction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DF7585D8-5CA8-4B1D-817D-971BD4D32CB3}"/>
              </a:ext>
            </a:extLst>
          </p:cNvPr>
          <p:cNvSpPr txBox="1">
            <a:spLocks/>
          </p:cNvSpPr>
          <p:nvPr/>
        </p:nvSpPr>
        <p:spPr>
          <a:xfrm>
            <a:off x="4228051" y="6091080"/>
            <a:ext cx="3962823" cy="34765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dirty="0">
                <a:solidFill>
                  <a:schemeClr val="bg1"/>
                </a:solidFill>
              </a:rPr>
              <a:t>Presented by: Lillith Chute and Paul </a:t>
            </a:r>
            <a:r>
              <a:rPr lang="en-US" sz="1600" dirty="0" err="1">
                <a:solidFill>
                  <a:schemeClr val="bg1"/>
                </a:solidFill>
              </a:rPr>
              <a:t>LeBorgne</a:t>
            </a:r>
            <a:endParaRPr lang="en-US" sz="1600" dirty="0">
              <a:solidFill>
                <a:schemeClr val="bg1"/>
              </a:solidFill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B601B70-6246-4E1F-A7AF-4A2A47DB4B73}"/>
              </a:ext>
            </a:extLst>
          </p:cNvPr>
          <p:cNvCxnSpPr>
            <a:cxnSpLocks/>
          </p:cNvCxnSpPr>
          <p:nvPr/>
        </p:nvCxnSpPr>
        <p:spPr>
          <a:xfrm>
            <a:off x="0" y="6231892"/>
            <a:ext cx="3967993" cy="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48B6EA6-259C-4D23-A032-3934753A5D95}"/>
              </a:ext>
            </a:extLst>
          </p:cNvPr>
          <p:cNvCxnSpPr>
            <a:cxnSpLocks/>
          </p:cNvCxnSpPr>
          <p:nvPr/>
        </p:nvCxnSpPr>
        <p:spPr>
          <a:xfrm flipH="1">
            <a:off x="8453120" y="6231892"/>
            <a:ext cx="3677920" cy="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F2E3C373-EA3C-E879-F2DF-071FEDD8CA36}"/>
              </a:ext>
            </a:extLst>
          </p:cNvPr>
          <p:cNvGrpSpPr/>
          <p:nvPr/>
        </p:nvGrpSpPr>
        <p:grpSpPr>
          <a:xfrm>
            <a:off x="2865120" y="4318163"/>
            <a:ext cx="772160" cy="772160"/>
            <a:chOff x="2865120" y="4318163"/>
            <a:chExt cx="772160" cy="772160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1B4B6EFD-1146-4323-8CA4-FDB233597E8B}"/>
                </a:ext>
              </a:extLst>
            </p:cNvPr>
            <p:cNvSpPr/>
            <p:nvPr/>
          </p:nvSpPr>
          <p:spPr>
            <a:xfrm>
              <a:off x="2865120" y="4318163"/>
              <a:ext cx="772160" cy="77216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B24B2511-0873-42B3-BD40-8EA44BE52713}"/>
                </a:ext>
              </a:extLst>
            </p:cNvPr>
            <p:cNvSpPr/>
            <p:nvPr/>
          </p:nvSpPr>
          <p:spPr>
            <a:xfrm>
              <a:off x="2987675" y="4448175"/>
              <a:ext cx="527050" cy="512136"/>
            </a:xfrm>
            <a:prstGeom prst="ellipse">
              <a:avLst/>
            </a:prstGeom>
            <a:blipFill>
              <a:blip r:embed="rId4">
                <a:alphaModFix amt="78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451508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2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3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9379"/>
                    </a14:imgEffect>
                    <a14:imgEffect>
                      <a14:saturation sat="54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lelogram 3">
            <a:extLst>
              <a:ext uri="{FF2B5EF4-FFF2-40B4-BE49-F238E27FC236}">
                <a16:creationId xmlns:a16="http://schemas.microsoft.com/office/drawing/2014/main" id="{B40DAF4D-793D-4A35-A858-EF1961524451}"/>
              </a:ext>
            </a:extLst>
          </p:cNvPr>
          <p:cNvSpPr/>
          <p:nvPr/>
        </p:nvSpPr>
        <p:spPr>
          <a:xfrm flipH="1">
            <a:off x="863598" y="0"/>
            <a:ext cx="7721602" cy="6858000"/>
          </a:xfrm>
          <a:prstGeom prst="parallelogram">
            <a:avLst>
              <a:gd name="adj" fmla="val 45504"/>
            </a:avLst>
          </a:prstGeom>
          <a:solidFill>
            <a:schemeClr val="accent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Parallelogram 4">
            <a:extLst>
              <a:ext uri="{FF2B5EF4-FFF2-40B4-BE49-F238E27FC236}">
                <a16:creationId xmlns:a16="http://schemas.microsoft.com/office/drawing/2014/main" id="{DD8F08C9-66A1-4F63-BC6D-FB19CC3F77BF}"/>
              </a:ext>
            </a:extLst>
          </p:cNvPr>
          <p:cNvSpPr/>
          <p:nvPr/>
        </p:nvSpPr>
        <p:spPr>
          <a:xfrm flipH="1">
            <a:off x="5008880" y="0"/>
            <a:ext cx="1615440" cy="1122363"/>
          </a:xfrm>
          <a:prstGeom prst="parallelogram">
            <a:avLst>
              <a:gd name="adj" fmla="val 45821"/>
            </a:avLst>
          </a:prstGeom>
          <a:solidFill>
            <a:schemeClr val="accent5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6" name="Parallelogram 5">
            <a:extLst>
              <a:ext uri="{FF2B5EF4-FFF2-40B4-BE49-F238E27FC236}">
                <a16:creationId xmlns:a16="http://schemas.microsoft.com/office/drawing/2014/main" id="{B97020C7-A06A-46E3-81D6-2ED168A36C89}"/>
              </a:ext>
            </a:extLst>
          </p:cNvPr>
          <p:cNvSpPr/>
          <p:nvPr/>
        </p:nvSpPr>
        <p:spPr>
          <a:xfrm flipH="1">
            <a:off x="2392680" y="4632326"/>
            <a:ext cx="2169160" cy="2225674"/>
          </a:xfrm>
          <a:prstGeom prst="parallelogram">
            <a:avLst>
              <a:gd name="adj" fmla="val 50552"/>
            </a:avLst>
          </a:prstGeom>
          <a:solidFill>
            <a:schemeClr val="accent1">
              <a:lumMod val="75000"/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40E84E6B-F0E1-29BE-16FE-A864665399BB}"/>
              </a:ext>
            </a:extLst>
          </p:cNvPr>
          <p:cNvSpPr txBox="1">
            <a:spLocks/>
          </p:cNvSpPr>
          <p:nvPr/>
        </p:nvSpPr>
        <p:spPr>
          <a:xfrm>
            <a:off x="43585" y="3062125"/>
            <a:ext cx="3264804" cy="828357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800" dirty="0">
                <a:solidFill>
                  <a:schemeClr val="bg1"/>
                </a:solidFill>
              </a:rPr>
              <a:t>Agenda</a:t>
            </a:r>
          </a:p>
        </p:txBody>
      </p:sp>
      <p:graphicFrame>
        <p:nvGraphicFramePr>
          <p:cNvPr id="13" name="Diagram 12">
            <a:extLst>
              <a:ext uri="{FF2B5EF4-FFF2-40B4-BE49-F238E27FC236}">
                <a16:creationId xmlns:a16="http://schemas.microsoft.com/office/drawing/2014/main" id="{B806B773-7C00-3249-82D3-99C021E32BA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42842553"/>
              </p:ext>
            </p:extLst>
          </p:nvPr>
        </p:nvGraphicFramePr>
        <p:xfrm>
          <a:off x="4388271" y="320277"/>
          <a:ext cx="7041887" cy="63120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5209586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3" grpId="0">
        <p:bldAsOne/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rallelogram 1">
            <a:extLst>
              <a:ext uri="{FF2B5EF4-FFF2-40B4-BE49-F238E27FC236}">
                <a16:creationId xmlns:a16="http://schemas.microsoft.com/office/drawing/2014/main" id="{B558DE91-E9C1-4BC0-B3D3-37C41A80FB2E}"/>
              </a:ext>
            </a:extLst>
          </p:cNvPr>
          <p:cNvSpPr/>
          <p:nvPr/>
        </p:nvSpPr>
        <p:spPr>
          <a:xfrm flipH="1">
            <a:off x="1542" y="0"/>
            <a:ext cx="5058138" cy="6867427"/>
          </a:xfrm>
          <a:custGeom>
            <a:avLst/>
            <a:gdLst>
              <a:gd name="connsiteX0" fmla="*/ 0 w 7721602"/>
              <a:gd name="connsiteY0" fmla="*/ 6858000 h 6858000"/>
              <a:gd name="connsiteX1" fmla="*/ 3120664 w 7721602"/>
              <a:gd name="connsiteY1" fmla="*/ 0 h 6858000"/>
              <a:gd name="connsiteX2" fmla="*/ 7721602 w 7721602"/>
              <a:gd name="connsiteY2" fmla="*/ 0 h 6858000"/>
              <a:gd name="connsiteX3" fmla="*/ 4600938 w 7721602"/>
              <a:gd name="connsiteY3" fmla="*/ 6858000 h 6858000"/>
              <a:gd name="connsiteX4" fmla="*/ 0 w 7721602"/>
              <a:gd name="connsiteY4" fmla="*/ 6858000 h 6858000"/>
              <a:gd name="connsiteX0" fmla="*/ 0 w 5646059"/>
              <a:gd name="connsiteY0" fmla="*/ 6858000 h 6858000"/>
              <a:gd name="connsiteX1" fmla="*/ 3120664 w 5646059"/>
              <a:gd name="connsiteY1" fmla="*/ 0 h 6858000"/>
              <a:gd name="connsiteX2" fmla="*/ 5646059 w 5646059"/>
              <a:gd name="connsiteY2" fmla="*/ 116115 h 6858000"/>
              <a:gd name="connsiteX3" fmla="*/ 4600938 w 5646059"/>
              <a:gd name="connsiteY3" fmla="*/ 6858000 h 6858000"/>
              <a:gd name="connsiteX4" fmla="*/ 0 w 5646059"/>
              <a:gd name="connsiteY4" fmla="*/ 6858000 h 6858000"/>
              <a:gd name="connsiteX0" fmla="*/ 0 w 5050974"/>
              <a:gd name="connsiteY0" fmla="*/ 6858000 h 6858000"/>
              <a:gd name="connsiteX1" fmla="*/ 3120664 w 5050974"/>
              <a:gd name="connsiteY1" fmla="*/ 0 h 6858000"/>
              <a:gd name="connsiteX2" fmla="*/ 5050974 w 5050974"/>
              <a:gd name="connsiteY2" fmla="*/ 29029 h 6858000"/>
              <a:gd name="connsiteX3" fmla="*/ 4600938 w 5050974"/>
              <a:gd name="connsiteY3" fmla="*/ 6858000 h 6858000"/>
              <a:gd name="connsiteX4" fmla="*/ 0 w 5050974"/>
              <a:gd name="connsiteY4" fmla="*/ 6858000 h 6858000"/>
              <a:gd name="connsiteX0" fmla="*/ 0 w 5055687"/>
              <a:gd name="connsiteY0" fmla="*/ 6858000 h 6858000"/>
              <a:gd name="connsiteX1" fmla="*/ 3120664 w 5055687"/>
              <a:gd name="connsiteY1" fmla="*/ 0 h 6858000"/>
              <a:gd name="connsiteX2" fmla="*/ 5055687 w 5055687"/>
              <a:gd name="connsiteY2" fmla="*/ 748 h 6858000"/>
              <a:gd name="connsiteX3" fmla="*/ 4600938 w 5055687"/>
              <a:gd name="connsiteY3" fmla="*/ 6858000 h 6858000"/>
              <a:gd name="connsiteX4" fmla="*/ 0 w 5055687"/>
              <a:gd name="connsiteY4" fmla="*/ 6858000 h 6858000"/>
              <a:gd name="connsiteX0" fmla="*/ 0 w 5062852"/>
              <a:gd name="connsiteY0" fmla="*/ 6858000 h 6858000"/>
              <a:gd name="connsiteX1" fmla="*/ 3120664 w 5062852"/>
              <a:gd name="connsiteY1" fmla="*/ 0 h 6858000"/>
              <a:gd name="connsiteX2" fmla="*/ 5055687 w 5062852"/>
              <a:gd name="connsiteY2" fmla="*/ 748 h 6858000"/>
              <a:gd name="connsiteX3" fmla="*/ 5062852 w 5062852"/>
              <a:gd name="connsiteY3" fmla="*/ 6839146 h 6858000"/>
              <a:gd name="connsiteX4" fmla="*/ 0 w 5062852"/>
              <a:gd name="connsiteY4" fmla="*/ 6858000 h 6858000"/>
              <a:gd name="connsiteX0" fmla="*/ 0 w 5058138"/>
              <a:gd name="connsiteY0" fmla="*/ 6858000 h 6858000"/>
              <a:gd name="connsiteX1" fmla="*/ 3120664 w 5058138"/>
              <a:gd name="connsiteY1" fmla="*/ 0 h 6858000"/>
              <a:gd name="connsiteX2" fmla="*/ 5055687 w 5058138"/>
              <a:gd name="connsiteY2" fmla="*/ 748 h 6858000"/>
              <a:gd name="connsiteX3" fmla="*/ 5058138 w 5058138"/>
              <a:gd name="connsiteY3" fmla="*/ 6848573 h 6858000"/>
              <a:gd name="connsiteX4" fmla="*/ 0 w 5058138"/>
              <a:gd name="connsiteY4" fmla="*/ 6858000 h 6858000"/>
              <a:gd name="connsiteX0" fmla="*/ 0 w 5056188"/>
              <a:gd name="connsiteY0" fmla="*/ 6858000 h 6862713"/>
              <a:gd name="connsiteX1" fmla="*/ 3120664 w 5056188"/>
              <a:gd name="connsiteY1" fmla="*/ 0 h 6862713"/>
              <a:gd name="connsiteX2" fmla="*/ 5055687 w 5056188"/>
              <a:gd name="connsiteY2" fmla="*/ 748 h 6862713"/>
              <a:gd name="connsiteX3" fmla="*/ 5053425 w 5056188"/>
              <a:gd name="connsiteY3" fmla="*/ 6862713 h 6862713"/>
              <a:gd name="connsiteX4" fmla="*/ 0 w 5056188"/>
              <a:gd name="connsiteY4" fmla="*/ 6858000 h 6862713"/>
              <a:gd name="connsiteX0" fmla="*/ 0 w 5056188"/>
              <a:gd name="connsiteY0" fmla="*/ 6858000 h 6862713"/>
              <a:gd name="connsiteX1" fmla="*/ 3120664 w 5056188"/>
              <a:gd name="connsiteY1" fmla="*/ 0 h 6862713"/>
              <a:gd name="connsiteX2" fmla="*/ 5055687 w 5056188"/>
              <a:gd name="connsiteY2" fmla="*/ 748 h 6862713"/>
              <a:gd name="connsiteX3" fmla="*/ 5053425 w 5056188"/>
              <a:gd name="connsiteY3" fmla="*/ 6862713 h 6862713"/>
              <a:gd name="connsiteX4" fmla="*/ 0 w 5056188"/>
              <a:gd name="connsiteY4" fmla="*/ 6858000 h 6862713"/>
              <a:gd name="connsiteX0" fmla="*/ 0 w 5058138"/>
              <a:gd name="connsiteY0" fmla="*/ 6858000 h 6867427"/>
              <a:gd name="connsiteX1" fmla="*/ 3120664 w 5058138"/>
              <a:gd name="connsiteY1" fmla="*/ 0 h 6867427"/>
              <a:gd name="connsiteX2" fmla="*/ 5055687 w 5058138"/>
              <a:gd name="connsiteY2" fmla="*/ 748 h 6867427"/>
              <a:gd name="connsiteX3" fmla="*/ 5058138 w 5058138"/>
              <a:gd name="connsiteY3" fmla="*/ 6867427 h 6867427"/>
              <a:gd name="connsiteX4" fmla="*/ 0 w 5058138"/>
              <a:gd name="connsiteY4" fmla="*/ 6858000 h 68674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58138" h="6867427">
                <a:moveTo>
                  <a:pt x="0" y="6858000"/>
                </a:moveTo>
                <a:lnTo>
                  <a:pt x="3120664" y="0"/>
                </a:lnTo>
                <a:lnTo>
                  <a:pt x="5055687" y="748"/>
                </a:lnTo>
                <a:cubicBezTo>
                  <a:pt x="5058075" y="2280214"/>
                  <a:pt x="5055750" y="4587961"/>
                  <a:pt x="5058138" y="6867427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accent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Parallelogram 3">
            <a:extLst>
              <a:ext uri="{FF2B5EF4-FFF2-40B4-BE49-F238E27FC236}">
                <a16:creationId xmlns:a16="http://schemas.microsoft.com/office/drawing/2014/main" id="{DC882239-88BA-4A78-A9F4-27F7DBCC2B36}"/>
              </a:ext>
            </a:extLst>
          </p:cNvPr>
          <p:cNvSpPr/>
          <p:nvPr/>
        </p:nvSpPr>
        <p:spPr>
          <a:xfrm flipH="1">
            <a:off x="1483360" y="0"/>
            <a:ext cx="1615440" cy="1122363"/>
          </a:xfrm>
          <a:prstGeom prst="parallelogram">
            <a:avLst>
              <a:gd name="adj" fmla="val 45821"/>
            </a:avLst>
          </a:prstGeom>
          <a:solidFill>
            <a:schemeClr val="accent5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5" name="Parallelogram 4">
            <a:extLst>
              <a:ext uri="{FF2B5EF4-FFF2-40B4-BE49-F238E27FC236}">
                <a16:creationId xmlns:a16="http://schemas.microsoft.com/office/drawing/2014/main" id="{C4861E31-F1B3-471A-84E1-2E72171B5C99}"/>
              </a:ext>
            </a:extLst>
          </p:cNvPr>
          <p:cNvSpPr/>
          <p:nvPr/>
        </p:nvSpPr>
        <p:spPr>
          <a:xfrm flipH="1">
            <a:off x="-8006" y="4750162"/>
            <a:ext cx="1044326" cy="2117266"/>
          </a:xfrm>
          <a:custGeom>
            <a:avLst/>
            <a:gdLst>
              <a:gd name="connsiteX0" fmla="*/ 0 w 2169160"/>
              <a:gd name="connsiteY0" fmla="*/ 2225674 h 2225674"/>
              <a:gd name="connsiteX1" fmla="*/ 1096554 w 2169160"/>
              <a:gd name="connsiteY1" fmla="*/ 0 h 2225674"/>
              <a:gd name="connsiteX2" fmla="*/ 2169160 w 2169160"/>
              <a:gd name="connsiteY2" fmla="*/ 0 h 2225674"/>
              <a:gd name="connsiteX3" fmla="*/ 1072606 w 2169160"/>
              <a:gd name="connsiteY3" fmla="*/ 2225674 h 2225674"/>
              <a:gd name="connsiteX4" fmla="*/ 0 w 2169160"/>
              <a:gd name="connsiteY4" fmla="*/ 2225674 h 2225674"/>
              <a:gd name="connsiteX0" fmla="*/ 0 w 2169160"/>
              <a:gd name="connsiteY0" fmla="*/ 2225674 h 2225674"/>
              <a:gd name="connsiteX1" fmla="*/ 1039993 w 2169160"/>
              <a:gd name="connsiteY1" fmla="*/ 117835 h 2225674"/>
              <a:gd name="connsiteX2" fmla="*/ 2169160 w 2169160"/>
              <a:gd name="connsiteY2" fmla="*/ 0 h 2225674"/>
              <a:gd name="connsiteX3" fmla="*/ 1072606 w 2169160"/>
              <a:gd name="connsiteY3" fmla="*/ 2225674 h 2225674"/>
              <a:gd name="connsiteX4" fmla="*/ 0 w 2169160"/>
              <a:gd name="connsiteY4" fmla="*/ 2225674 h 2225674"/>
              <a:gd name="connsiteX0" fmla="*/ 0 w 1072606"/>
              <a:gd name="connsiteY0" fmla="*/ 2107839 h 2107839"/>
              <a:gd name="connsiteX1" fmla="*/ 1039993 w 1072606"/>
              <a:gd name="connsiteY1" fmla="*/ 0 h 2107839"/>
              <a:gd name="connsiteX2" fmla="*/ 1033230 w 1072606"/>
              <a:gd name="connsiteY2" fmla="*/ 787139 h 2107839"/>
              <a:gd name="connsiteX3" fmla="*/ 1072606 w 1072606"/>
              <a:gd name="connsiteY3" fmla="*/ 2107839 h 2107839"/>
              <a:gd name="connsiteX4" fmla="*/ 0 w 1072606"/>
              <a:gd name="connsiteY4" fmla="*/ 2107839 h 2107839"/>
              <a:gd name="connsiteX0" fmla="*/ 0 w 1039993"/>
              <a:gd name="connsiteY0" fmla="*/ 2107839 h 2107839"/>
              <a:gd name="connsiteX1" fmla="*/ 1039993 w 1039993"/>
              <a:gd name="connsiteY1" fmla="*/ 0 h 2107839"/>
              <a:gd name="connsiteX2" fmla="*/ 1033230 w 1039993"/>
              <a:gd name="connsiteY2" fmla="*/ 787139 h 2107839"/>
              <a:gd name="connsiteX3" fmla="*/ 1039612 w 1039993"/>
              <a:gd name="connsiteY3" fmla="*/ 2103126 h 2107839"/>
              <a:gd name="connsiteX4" fmla="*/ 0 w 1039993"/>
              <a:gd name="connsiteY4" fmla="*/ 2107839 h 2107839"/>
              <a:gd name="connsiteX0" fmla="*/ 0 w 1044326"/>
              <a:gd name="connsiteY0" fmla="*/ 2107839 h 2117266"/>
              <a:gd name="connsiteX1" fmla="*/ 1039993 w 1044326"/>
              <a:gd name="connsiteY1" fmla="*/ 0 h 2117266"/>
              <a:gd name="connsiteX2" fmla="*/ 1033230 w 1044326"/>
              <a:gd name="connsiteY2" fmla="*/ 787139 h 2117266"/>
              <a:gd name="connsiteX3" fmla="*/ 1044326 w 1044326"/>
              <a:gd name="connsiteY3" fmla="*/ 2117266 h 2117266"/>
              <a:gd name="connsiteX4" fmla="*/ 0 w 1044326"/>
              <a:gd name="connsiteY4" fmla="*/ 2107839 h 2117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4326" h="2117266">
                <a:moveTo>
                  <a:pt x="0" y="2107839"/>
                </a:moveTo>
                <a:lnTo>
                  <a:pt x="1039993" y="0"/>
                </a:lnTo>
                <a:cubicBezTo>
                  <a:pt x="1037739" y="262380"/>
                  <a:pt x="1035484" y="524759"/>
                  <a:pt x="1033230" y="787139"/>
                </a:cubicBezTo>
                <a:cubicBezTo>
                  <a:pt x="1035357" y="1225801"/>
                  <a:pt x="1042199" y="1678604"/>
                  <a:pt x="1044326" y="2117266"/>
                </a:cubicBezTo>
                <a:lnTo>
                  <a:pt x="0" y="2107839"/>
                </a:lnTo>
                <a:close/>
              </a:path>
            </a:pathLst>
          </a:custGeom>
          <a:solidFill>
            <a:schemeClr val="accent1">
              <a:lumMod val="75000"/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5"/>
              </a:solidFill>
            </a:endParaRPr>
          </a:p>
        </p:txBody>
      </p:sp>
      <p:pic>
        <p:nvPicPr>
          <p:cNvPr id="85" name="Graphic 84" descr="Man with solid fill">
            <a:extLst>
              <a:ext uri="{FF2B5EF4-FFF2-40B4-BE49-F238E27FC236}">
                <a16:creationId xmlns:a16="http://schemas.microsoft.com/office/drawing/2014/main" id="{70DB061F-4BC3-4D8E-AB9B-BD2D18A70A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6553776" y="2244728"/>
            <a:ext cx="531696" cy="531696"/>
          </a:xfrm>
          <a:prstGeom prst="rect">
            <a:avLst/>
          </a:prstGeom>
        </p:spPr>
      </p:pic>
      <p:sp>
        <p:nvSpPr>
          <p:cNvPr id="27" name="Title 1">
            <a:extLst>
              <a:ext uri="{FF2B5EF4-FFF2-40B4-BE49-F238E27FC236}">
                <a16:creationId xmlns:a16="http://schemas.microsoft.com/office/drawing/2014/main" id="{BC285819-C676-4C7D-BDC7-B90D514066EE}"/>
              </a:ext>
            </a:extLst>
          </p:cNvPr>
          <p:cNvSpPr txBox="1">
            <a:spLocks/>
          </p:cNvSpPr>
          <p:nvPr/>
        </p:nvSpPr>
        <p:spPr>
          <a:xfrm>
            <a:off x="182880" y="3657600"/>
            <a:ext cx="5486400" cy="2730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bg1"/>
                </a:solidFill>
                <a:latin typeface="+mn-lt"/>
              </a:rPr>
              <a:t>What are Claims </a:t>
            </a:r>
          </a:p>
          <a:p>
            <a:r>
              <a:rPr lang="en-US" b="1" dirty="0">
                <a:solidFill>
                  <a:schemeClr val="bg1"/>
                </a:solidFill>
                <a:latin typeface="+mn-lt"/>
              </a:rPr>
              <a:t>Reserves</a:t>
            </a:r>
            <a:endParaRPr lang="en-US" dirty="0">
              <a:solidFill>
                <a:schemeClr val="bg1"/>
              </a:solidFill>
              <a:latin typeface="+mn-lt"/>
            </a:endParaRPr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D5A15410-5DA9-4857-BCDF-956D0CBFF60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89265370"/>
              </p:ext>
            </p:extLst>
          </p:nvPr>
        </p:nvGraphicFramePr>
        <p:xfrm>
          <a:off x="3810000" y="502920"/>
          <a:ext cx="9070875" cy="58443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13084919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9FE9B3D1-BEFD-43A4-B4C7-B1615F4D95A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graphicEl>
                                              <a:dgm id="{9FE9B3D1-BEFD-43A4-B4C7-B1615F4D95A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3B66E907-D8E5-4744-A0F2-5726A1698C7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graphicEl>
                                              <a:dgm id="{3B66E907-D8E5-4744-A0F2-5726A1698C7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CFBCFC82-FA36-4A0D-98FE-41FBD387F32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graphicEl>
                                              <a:dgm id="{CFBCFC82-FA36-4A0D-98FE-41FBD387F32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5EE62DAA-6B7A-4AD7-83B4-2C7F97250E4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>
                                            <p:graphicEl>
                                              <a:dgm id="{5EE62DAA-6B7A-4AD7-83B4-2C7F97250E4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1A295CD2-6C92-43A6-A6C3-F3497737ED0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>
                                            <p:graphicEl>
                                              <a:dgm id="{1A295CD2-6C92-43A6-A6C3-F3497737ED0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A9D3F3C9-1E0D-47BA-9433-CD80B207C7A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>
                                            <p:graphicEl>
                                              <a:dgm id="{A9D3F3C9-1E0D-47BA-9433-CD80B207C7A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E51E6700-87ED-47C8-8C72-23179AB93A3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>
                                            <p:graphicEl>
                                              <a:dgm id="{E51E6700-87ED-47C8-8C72-23179AB93A3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455B6798-8A06-4AB9-A741-ABE07455F25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>
                                            <p:graphicEl>
                                              <a:dgm id="{455B6798-8A06-4AB9-A741-ABE07455F25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491F64F7-76B5-41C6-A908-680CC7CB342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">
                                            <p:graphicEl>
                                              <a:dgm id="{491F64F7-76B5-41C6-A908-680CC7CB342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FD2AF693-20C0-43F0-8111-DADE8BE2E4A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>
                                            <p:graphicEl>
                                              <a:dgm id="{FD2AF693-20C0-43F0-8111-DADE8BE2E4A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A730B0CA-2A7D-4EC2-84A9-252F254FDB6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">
                                            <p:graphicEl>
                                              <a:dgm id="{A730B0CA-2A7D-4EC2-84A9-252F254FDB6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2E307765-5124-417F-9E57-050F36EE91D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8">
                                            <p:graphicEl>
                                              <a:dgm id="{2E307765-5124-417F-9E57-050F36EE91D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 uiExpand="1">
        <p:bldSub>
          <a:bldDgm bld="one"/>
        </p:bldSub>
      </p:bldGraphic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rallelogram 1">
            <a:extLst>
              <a:ext uri="{FF2B5EF4-FFF2-40B4-BE49-F238E27FC236}">
                <a16:creationId xmlns:a16="http://schemas.microsoft.com/office/drawing/2014/main" id="{B558DE91-E9C1-4BC0-B3D3-37C41A80FB2E}"/>
              </a:ext>
            </a:extLst>
          </p:cNvPr>
          <p:cNvSpPr/>
          <p:nvPr/>
        </p:nvSpPr>
        <p:spPr>
          <a:xfrm flipH="1">
            <a:off x="1542" y="0"/>
            <a:ext cx="5058138" cy="6867427"/>
          </a:xfrm>
          <a:custGeom>
            <a:avLst/>
            <a:gdLst>
              <a:gd name="connsiteX0" fmla="*/ 0 w 7721602"/>
              <a:gd name="connsiteY0" fmla="*/ 6858000 h 6858000"/>
              <a:gd name="connsiteX1" fmla="*/ 3120664 w 7721602"/>
              <a:gd name="connsiteY1" fmla="*/ 0 h 6858000"/>
              <a:gd name="connsiteX2" fmla="*/ 7721602 w 7721602"/>
              <a:gd name="connsiteY2" fmla="*/ 0 h 6858000"/>
              <a:gd name="connsiteX3" fmla="*/ 4600938 w 7721602"/>
              <a:gd name="connsiteY3" fmla="*/ 6858000 h 6858000"/>
              <a:gd name="connsiteX4" fmla="*/ 0 w 7721602"/>
              <a:gd name="connsiteY4" fmla="*/ 6858000 h 6858000"/>
              <a:gd name="connsiteX0" fmla="*/ 0 w 5646059"/>
              <a:gd name="connsiteY0" fmla="*/ 6858000 h 6858000"/>
              <a:gd name="connsiteX1" fmla="*/ 3120664 w 5646059"/>
              <a:gd name="connsiteY1" fmla="*/ 0 h 6858000"/>
              <a:gd name="connsiteX2" fmla="*/ 5646059 w 5646059"/>
              <a:gd name="connsiteY2" fmla="*/ 116115 h 6858000"/>
              <a:gd name="connsiteX3" fmla="*/ 4600938 w 5646059"/>
              <a:gd name="connsiteY3" fmla="*/ 6858000 h 6858000"/>
              <a:gd name="connsiteX4" fmla="*/ 0 w 5646059"/>
              <a:gd name="connsiteY4" fmla="*/ 6858000 h 6858000"/>
              <a:gd name="connsiteX0" fmla="*/ 0 w 5050974"/>
              <a:gd name="connsiteY0" fmla="*/ 6858000 h 6858000"/>
              <a:gd name="connsiteX1" fmla="*/ 3120664 w 5050974"/>
              <a:gd name="connsiteY1" fmla="*/ 0 h 6858000"/>
              <a:gd name="connsiteX2" fmla="*/ 5050974 w 5050974"/>
              <a:gd name="connsiteY2" fmla="*/ 29029 h 6858000"/>
              <a:gd name="connsiteX3" fmla="*/ 4600938 w 5050974"/>
              <a:gd name="connsiteY3" fmla="*/ 6858000 h 6858000"/>
              <a:gd name="connsiteX4" fmla="*/ 0 w 5050974"/>
              <a:gd name="connsiteY4" fmla="*/ 6858000 h 6858000"/>
              <a:gd name="connsiteX0" fmla="*/ 0 w 5055687"/>
              <a:gd name="connsiteY0" fmla="*/ 6858000 h 6858000"/>
              <a:gd name="connsiteX1" fmla="*/ 3120664 w 5055687"/>
              <a:gd name="connsiteY1" fmla="*/ 0 h 6858000"/>
              <a:gd name="connsiteX2" fmla="*/ 5055687 w 5055687"/>
              <a:gd name="connsiteY2" fmla="*/ 748 h 6858000"/>
              <a:gd name="connsiteX3" fmla="*/ 4600938 w 5055687"/>
              <a:gd name="connsiteY3" fmla="*/ 6858000 h 6858000"/>
              <a:gd name="connsiteX4" fmla="*/ 0 w 5055687"/>
              <a:gd name="connsiteY4" fmla="*/ 6858000 h 6858000"/>
              <a:gd name="connsiteX0" fmla="*/ 0 w 5062852"/>
              <a:gd name="connsiteY0" fmla="*/ 6858000 h 6858000"/>
              <a:gd name="connsiteX1" fmla="*/ 3120664 w 5062852"/>
              <a:gd name="connsiteY1" fmla="*/ 0 h 6858000"/>
              <a:gd name="connsiteX2" fmla="*/ 5055687 w 5062852"/>
              <a:gd name="connsiteY2" fmla="*/ 748 h 6858000"/>
              <a:gd name="connsiteX3" fmla="*/ 5062852 w 5062852"/>
              <a:gd name="connsiteY3" fmla="*/ 6839146 h 6858000"/>
              <a:gd name="connsiteX4" fmla="*/ 0 w 5062852"/>
              <a:gd name="connsiteY4" fmla="*/ 6858000 h 6858000"/>
              <a:gd name="connsiteX0" fmla="*/ 0 w 5058138"/>
              <a:gd name="connsiteY0" fmla="*/ 6858000 h 6858000"/>
              <a:gd name="connsiteX1" fmla="*/ 3120664 w 5058138"/>
              <a:gd name="connsiteY1" fmla="*/ 0 h 6858000"/>
              <a:gd name="connsiteX2" fmla="*/ 5055687 w 5058138"/>
              <a:gd name="connsiteY2" fmla="*/ 748 h 6858000"/>
              <a:gd name="connsiteX3" fmla="*/ 5058138 w 5058138"/>
              <a:gd name="connsiteY3" fmla="*/ 6848573 h 6858000"/>
              <a:gd name="connsiteX4" fmla="*/ 0 w 5058138"/>
              <a:gd name="connsiteY4" fmla="*/ 6858000 h 6858000"/>
              <a:gd name="connsiteX0" fmla="*/ 0 w 5056188"/>
              <a:gd name="connsiteY0" fmla="*/ 6858000 h 6862713"/>
              <a:gd name="connsiteX1" fmla="*/ 3120664 w 5056188"/>
              <a:gd name="connsiteY1" fmla="*/ 0 h 6862713"/>
              <a:gd name="connsiteX2" fmla="*/ 5055687 w 5056188"/>
              <a:gd name="connsiteY2" fmla="*/ 748 h 6862713"/>
              <a:gd name="connsiteX3" fmla="*/ 5053425 w 5056188"/>
              <a:gd name="connsiteY3" fmla="*/ 6862713 h 6862713"/>
              <a:gd name="connsiteX4" fmla="*/ 0 w 5056188"/>
              <a:gd name="connsiteY4" fmla="*/ 6858000 h 6862713"/>
              <a:gd name="connsiteX0" fmla="*/ 0 w 5056188"/>
              <a:gd name="connsiteY0" fmla="*/ 6858000 h 6862713"/>
              <a:gd name="connsiteX1" fmla="*/ 3120664 w 5056188"/>
              <a:gd name="connsiteY1" fmla="*/ 0 h 6862713"/>
              <a:gd name="connsiteX2" fmla="*/ 5055687 w 5056188"/>
              <a:gd name="connsiteY2" fmla="*/ 748 h 6862713"/>
              <a:gd name="connsiteX3" fmla="*/ 5053425 w 5056188"/>
              <a:gd name="connsiteY3" fmla="*/ 6862713 h 6862713"/>
              <a:gd name="connsiteX4" fmla="*/ 0 w 5056188"/>
              <a:gd name="connsiteY4" fmla="*/ 6858000 h 6862713"/>
              <a:gd name="connsiteX0" fmla="*/ 0 w 5058138"/>
              <a:gd name="connsiteY0" fmla="*/ 6858000 h 6867427"/>
              <a:gd name="connsiteX1" fmla="*/ 3120664 w 5058138"/>
              <a:gd name="connsiteY1" fmla="*/ 0 h 6867427"/>
              <a:gd name="connsiteX2" fmla="*/ 5055687 w 5058138"/>
              <a:gd name="connsiteY2" fmla="*/ 748 h 6867427"/>
              <a:gd name="connsiteX3" fmla="*/ 5058138 w 5058138"/>
              <a:gd name="connsiteY3" fmla="*/ 6867427 h 6867427"/>
              <a:gd name="connsiteX4" fmla="*/ 0 w 5058138"/>
              <a:gd name="connsiteY4" fmla="*/ 6858000 h 68674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58138" h="6867427">
                <a:moveTo>
                  <a:pt x="0" y="6858000"/>
                </a:moveTo>
                <a:lnTo>
                  <a:pt x="3120664" y="0"/>
                </a:lnTo>
                <a:lnTo>
                  <a:pt x="5055687" y="748"/>
                </a:lnTo>
                <a:cubicBezTo>
                  <a:pt x="5058075" y="2280214"/>
                  <a:pt x="5055750" y="4587961"/>
                  <a:pt x="5058138" y="6867427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accent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Parallelogram 3">
            <a:extLst>
              <a:ext uri="{FF2B5EF4-FFF2-40B4-BE49-F238E27FC236}">
                <a16:creationId xmlns:a16="http://schemas.microsoft.com/office/drawing/2014/main" id="{DC882239-88BA-4A78-A9F4-27F7DBCC2B36}"/>
              </a:ext>
            </a:extLst>
          </p:cNvPr>
          <p:cNvSpPr/>
          <p:nvPr/>
        </p:nvSpPr>
        <p:spPr>
          <a:xfrm flipH="1">
            <a:off x="1483360" y="0"/>
            <a:ext cx="1615440" cy="1122363"/>
          </a:xfrm>
          <a:prstGeom prst="parallelogram">
            <a:avLst>
              <a:gd name="adj" fmla="val 45821"/>
            </a:avLst>
          </a:prstGeom>
          <a:solidFill>
            <a:schemeClr val="accent5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5" name="Parallelogram 4">
            <a:extLst>
              <a:ext uri="{FF2B5EF4-FFF2-40B4-BE49-F238E27FC236}">
                <a16:creationId xmlns:a16="http://schemas.microsoft.com/office/drawing/2014/main" id="{C4861E31-F1B3-471A-84E1-2E72171B5C99}"/>
              </a:ext>
            </a:extLst>
          </p:cNvPr>
          <p:cNvSpPr/>
          <p:nvPr/>
        </p:nvSpPr>
        <p:spPr>
          <a:xfrm flipH="1">
            <a:off x="-8006" y="4750162"/>
            <a:ext cx="1044326" cy="2117266"/>
          </a:xfrm>
          <a:custGeom>
            <a:avLst/>
            <a:gdLst>
              <a:gd name="connsiteX0" fmla="*/ 0 w 2169160"/>
              <a:gd name="connsiteY0" fmla="*/ 2225674 h 2225674"/>
              <a:gd name="connsiteX1" fmla="*/ 1096554 w 2169160"/>
              <a:gd name="connsiteY1" fmla="*/ 0 h 2225674"/>
              <a:gd name="connsiteX2" fmla="*/ 2169160 w 2169160"/>
              <a:gd name="connsiteY2" fmla="*/ 0 h 2225674"/>
              <a:gd name="connsiteX3" fmla="*/ 1072606 w 2169160"/>
              <a:gd name="connsiteY3" fmla="*/ 2225674 h 2225674"/>
              <a:gd name="connsiteX4" fmla="*/ 0 w 2169160"/>
              <a:gd name="connsiteY4" fmla="*/ 2225674 h 2225674"/>
              <a:gd name="connsiteX0" fmla="*/ 0 w 2169160"/>
              <a:gd name="connsiteY0" fmla="*/ 2225674 h 2225674"/>
              <a:gd name="connsiteX1" fmla="*/ 1039993 w 2169160"/>
              <a:gd name="connsiteY1" fmla="*/ 117835 h 2225674"/>
              <a:gd name="connsiteX2" fmla="*/ 2169160 w 2169160"/>
              <a:gd name="connsiteY2" fmla="*/ 0 h 2225674"/>
              <a:gd name="connsiteX3" fmla="*/ 1072606 w 2169160"/>
              <a:gd name="connsiteY3" fmla="*/ 2225674 h 2225674"/>
              <a:gd name="connsiteX4" fmla="*/ 0 w 2169160"/>
              <a:gd name="connsiteY4" fmla="*/ 2225674 h 2225674"/>
              <a:gd name="connsiteX0" fmla="*/ 0 w 1072606"/>
              <a:gd name="connsiteY0" fmla="*/ 2107839 h 2107839"/>
              <a:gd name="connsiteX1" fmla="*/ 1039993 w 1072606"/>
              <a:gd name="connsiteY1" fmla="*/ 0 h 2107839"/>
              <a:gd name="connsiteX2" fmla="*/ 1033230 w 1072606"/>
              <a:gd name="connsiteY2" fmla="*/ 787139 h 2107839"/>
              <a:gd name="connsiteX3" fmla="*/ 1072606 w 1072606"/>
              <a:gd name="connsiteY3" fmla="*/ 2107839 h 2107839"/>
              <a:gd name="connsiteX4" fmla="*/ 0 w 1072606"/>
              <a:gd name="connsiteY4" fmla="*/ 2107839 h 2107839"/>
              <a:gd name="connsiteX0" fmla="*/ 0 w 1039993"/>
              <a:gd name="connsiteY0" fmla="*/ 2107839 h 2107839"/>
              <a:gd name="connsiteX1" fmla="*/ 1039993 w 1039993"/>
              <a:gd name="connsiteY1" fmla="*/ 0 h 2107839"/>
              <a:gd name="connsiteX2" fmla="*/ 1033230 w 1039993"/>
              <a:gd name="connsiteY2" fmla="*/ 787139 h 2107839"/>
              <a:gd name="connsiteX3" fmla="*/ 1039612 w 1039993"/>
              <a:gd name="connsiteY3" fmla="*/ 2103126 h 2107839"/>
              <a:gd name="connsiteX4" fmla="*/ 0 w 1039993"/>
              <a:gd name="connsiteY4" fmla="*/ 2107839 h 2107839"/>
              <a:gd name="connsiteX0" fmla="*/ 0 w 1044326"/>
              <a:gd name="connsiteY0" fmla="*/ 2107839 h 2117266"/>
              <a:gd name="connsiteX1" fmla="*/ 1039993 w 1044326"/>
              <a:gd name="connsiteY1" fmla="*/ 0 h 2117266"/>
              <a:gd name="connsiteX2" fmla="*/ 1033230 w 1044326"/>
              <a:gd name="connsiteY2" fmla="*/ 787139 h 2117266"/>
              <a:gd name="connsiteX3" fmla="*/ 1044326 w 1044326"/>
              <a:gd name="connsiteY3" fmla="*/ 2117266 h 2117266"/>
              <a:gd name="connsiteX4" fmla="*/ 0 w 1044326"/>
              <a:gd name="connsiteY4" fmla="*/ 2107839 h 2117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4326" h="2117266">
                <a:moveTo>
                  <a:pt x="0" y="2107839"/>
                </a:moveTo>
                <a:lnTo>
                  <a:pt x="1039993" y="0"/>
                </a:lnTo>
                <a:cubicBezTo>
                  <a:pt x="1037739" y="262380"/>
                  <a:pt x="1035484" y="524759"/>
                  <a:pt x="1033230" y="787139"/>
                </a:cubicBezTo>
                <a:cubicBezTo>
                  <a:pt x="1035357" y="1225801"/>
                  <a:pt x="1042199" y="1678604"/>
                  <a:pt x="1044326" y="2117266"/>
                </a:cubicBezTo>
                <a:lnTo>
                  <a:pt x="0" y="2107839"/>
                </a:lnTo>
                <a:close/>
              </a:path>
            </a:pathLst>
          </a:custGeom>
          <a:solidFill>
            <a:schemeClr val="accent1">
              <a:lumMod val="75000"/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BC285819-C676-4C7D-BDC7-B90D514066EE}"/>
              </a:ext>
            </a:extLst>
          </p:cNvPr>
          <p:cNvSpPr txBox="1">
            <a:spLocks/>
          </p:cNvSpPr>
          <p:nvPr/>
        </p:nvSpPr>
        <p:spPr>
          <a:xfrm>
            <a:off x="182880" y="3657600"/>
            <a:ext cx="5542282" cy="27289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bg1"/>
                </a:solidFill>
                <a:latin typeface="+mn-lt"/>
              </a:rPr>
              <a:t>The Data</a:t>
            </a:r>
            <a:endParaRPr lang="en-US" sz="28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DF8BCA73-53B4-6944-B77A-8307E251D203}"/>
              </a:ext>
            </a:extLst>
          </p:cNvPr>
          <p:cNvSpPr/>
          <p:nvPr/>
        </p:nvSpPr>
        <p:spPr>
          <a:xfrm rot="5400000">
            <a:off x="5386263" y="1601125"/>
            <a:ext cx="348976" cy="531697"/>
          </a:xfrm>
          <a:prstGeom prst="chevron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Arrow: Chevron 5">
            <a:extLst>
              <a:ext uri="{FF2B5EF4-FFF2-40B4-BE49-F238E27FC236}">
                <a16:creationId xmlns:a16="http://schemas.microsoft.com/office/drawing/2014/main" id="{D7E80FBC-7616-88E0-10CC-8B558ED2947B}"/>
              </a:ext>
            </a:extLst>
          </p:cNvPr>
          <p:cNvSpPr/>
          <p:nvPr/>
        </p:nvSpPr>
        <p:spPr>
          <a:xfrm rot="5400000">
            <a:off x="5386262" y="3160675"/>
            <a:ext cx="348976" cy="531697"/>
          </a:xfrm>
          <a:prstGeom prst="chevron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Arrow: Chevron 6">
            <a:extLst>
              <a:ext uri="{FF2B5EF4-FFF2-40B4-BE49-F238E27FC236}">
                <a16:creationId xmlns:a16="http://schemas.microsoft.com/office/drawing/2014/main" id="{C0529162-C837-1A81-00A1-DEB0F290DEE3}"/>
              </a:ext>
            </a:extLst>
          </p:cNvPr>
          <p:cNvSpPr/>
          <p:nvPr/>
        </p:nvSpPr>
        <p:spPr>
          <a:xfrm rot="5400000">
            <a:off x="5386261" y="4709723"/>
            <a:ext cx="348976" cy="531697"/>
          </a:xfrm>
          <a:prstGeom prst="chevron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aphicFrame>
        <p:nvGraphicFramePr>
          <p:cNvPr id="18" name="Diagram 17">
            <a:extLst>
              <a:ext uri="{FF2B5EF4-FFF2-40B4-BE49-F238E27FC236}">
                <a16:creationId xmlns:a16="http://schemas.microsoft.com/office/drawing/2014/main" id="{C959BFAE-EBD6-59A0-C3A4-9F03B5DF81C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09805160"/>
              </p:ext>
            </p:extLst>
          </p:nvPr>
        </p:nvGraphicFramePr>
        <p:xfrm>
          <a:off x="3810000" y="502920"/>
          <a:ext cx="9070875" cy="58443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B4135955-37CC-C90D-7B59-32F4FFC12689}"/>
              </a:ext>
            </a:extLst>
          </p:cNvPr>
          <p:cNvSpPr txBox="1"/>
          <p:nvPr/>
        </p:nvSpPr>
        <p:spPr>
          <a:xfrm>
            <a:off x="5270883" y="924617"/>
            <a:ext cx="5874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Claim</a:t>
            </a:r>
          </a:p>
          <a:p>
            <a:r>
              <a:rPr lang="en-US" sz="1200" dirty="0">
                <a:solidFill>
                  <a:schemeClr val="bg1"/>
                </a:solidFill>
              </a:rPr>
              <a:t>Types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36CEE2F-A152-2FF6-409C-02E5F8790DF5}"/>
              </a:ext>
            </a:extLst>
          </p:cNvPr>
          <p:cNvSpPr txBox="1"/>
          <p:nvPr/>
        </p:nvSpPr>
        <p:spPr>
          <a:xfrm>
            <a:off x="5263194" y="2485327"/>
            <a:ext cx="5951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Stats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9972BFB-EEF5-D263-26F1-691DCFA7C992}"/>
              </a:ext>
            </a:extLst>
          </p:cNvPr>
          <p:cNvSpPr txBox="1"/>
          <p:nvPr/>
        </p:nvSpPr>
        <p:spPr>
          <a:xfrm>
            <a:off x="5258107" y="4006342"/>
            <a:ext cx="5951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Range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ED42E65-C282-72DF-D203-49376E110243}"/>
              </a:ext>
            </a:extLst>
          </p:cNvPr>
          <p:cNvSpPr txBox="1"/>
          <p:nvPr/>
        </p:nvSpPr>
        <p:spPr>
          <a:xfrm>
            <a:off x="5175207" y="5579374"/>
            <a:ext cx="7710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Simplify</a:t>
            </a:r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58016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graphicEl>
                                              <a:dgm id="{9FE9B3D1-BEFD-43A4-B4C7-B1615F4D95A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>
                                            <p:graphicEl>
                                              <a:dgm id="{9FE9B3D1-BEFD-43A4-B4C7-B1615F4D95A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graphicEl>
                                              <a:dgm id="{3B66E907-D8E5-4744-A0F2-5726A1698C7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>
                                            <p:graphicEl>
                                              <a:dgm id="{3B66E907-D8E5-4744-A0F2-5726A1698C7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graphicEl>
                                              <a:dgm id="{CFBCFC82-FA36-4A0D-98FE-41FBD387F32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8">
                                            <p:graphicEl>
                                              <a:dgm id="{CFBCFC82-FA36-4A0D-98FE-41FBD387F32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graphicEl>
                                              <a:dgm id="{5EE62DAA-6B7A-4AD7-83B4-2C7F97250E4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>
                                            <p:graphicEl>
                                              <a:dgm id="{5EE62DAA-6B7A-4AD7-83B4-2C7F97250E4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graphicEl>
                                              <a:dgm id="{1A295CD2-6C92-43A6-A6C3-F3497737ED0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>
                                            <p:graphicEl>
                                              <a:dgm id="{1A295CD2-6C92-43A6-A6C3-F3497737ED0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graphicEl>
                                              <a:dgm id="{A9D3F3C9-1E0D-47BA-9433-CD80B207C7A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>
                                            <p:graphicEl>
                                              <a:dgm id="{A9D3F3C9-1E0D-47BA-9433-CD80B207C7A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graphicEl>
                                              <a:dgm id="{E51E6700-87ED-47C8-8C72-23179AB93A3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">
                                            <p:graphicEl>
                                              <a:dgm id="{E51E6700-87ED-47C8-8C72-23179AB93A3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graphicEl>
                                              <a:dgm id="{455B6798-8A06-4AB9-A741-ABE07455F25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>
                                            <p:graphicEl>
                                              <a:dgm id="{455B6798-8A06-4AB9-A741-ABE07455F25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7" grpId="0" animBg="1"/>
      <p:bldGraphic spid="18" grpId="0" uiExpand="1">
        <p:bldSub>
          <a:bldDgm bld="one"/>
        </p:bldSub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rallelogram 1">
            <a:extLst>
              <a:ext uri="{FF2B5EF4-FFF2-40B4-BE49-F238E27FC236}">
                <a16:creationId xmlns:a16="http://schemas.microsoft.com/office/drawing/2014/main" id="{B558DE91-E9C1-4BC0-B3D3-37C41A80FB2E}"/>
              </a:ext>
            </a:extLst>
          </p:cNvPr>
          <p:cNvSpPr/>
          <p:nvPr/>
        </p:nvSpPr>
        <p:spPr>
          <a:xfrm flipH="1">
            <a:off x="1542" y="0"/>
            <a:ext cx="5058138" cy="6867427"/>
          </a:xfrm>
          <a:custGeom>
            <a:avLst/>
            <a:gdLst>
              <a:gd name="connsiteX0" fmla="*/ 0 w 7721602"/>
              <a:gd name="connsiteY0" fmla="*/ 6858000 h 6858000"/>
              <a:gd name="connsiteX1" fmla="*/ 3120664 w 7721602"/>
              <a:gd name="connsiteY1" fmla="*/ 0 h 6858000"/>
              <a:gd name="connsiteX2" fmla="*/ 7721602 w 7721602"/>
              <a:gd name="connsiteY2" fmla="*/ 0 h 6858000"/>
              <a:gd name="connsiteX3" fmla="*/ 4600938 w 7721602"/>
              <a:gd name="connsiteY3" fmla="*/ 6858000 h 6858000"/>
              <a:gd name="connsiteX4" fmla="*/ 0 w 7721602"/>
              <a:gd name="connsiteY4" fmla="*/ 6858000 h 6858000"/>
              <a:gd name="connsiteX0" fmla="*/ 0 w 5646059"/>
              <a:gd name="connsiteY0" fmla="*/ 6858000 h 6858000"/>
              <a:gd name="connsiteX1" fmla="*/ 3120664 w 5646059"/>
              <a:gd name="connsiteY1" fmla="*/ 0 h 6858000"/>
              <a:gd name="connsiteX2" fmla="*/ 5646059 w 5646059"/>
              <a:gd name="connsiteY2" fmla="*/ 116115 h 6858000"/>
              <a:gd name="connsiteX3" fmla="*/ 4600938 w 5646059"/>
              <a:gd name="connsiteY3" fmla="*/ 6858000 h 6858000"/>
              <a:gd name="connsiteX4" fmla="*/ 0 w 5646059"/>
              <a:gd name="connsiteY4" fmla="*/ 6858000 h 6858000"/>
              <a:gd name="connsiteX0" fmla="*/ 0 w 5050974"/>
              <a:gd name="connsiteY0" fmla="*/ 6858000 h 6858000"/>
              <a:gd name="connsiteX1" fmla="*/ 3120664 w 5050974"/>
              <a:gd name="connsiteY1" fmla="*/ 0 h 6858000"/>
              <a:gd name="connsiteX2" fmla="*/ 5050974 w 5050974"/>
              <a:gd name="connsiteY2" fmla="*/ 29029 h 6858000"/>
              <a:gd name="connsiteX3" fmla="*/ 4600938 w 5050974"/>
              <a:gd name="connsiteY3" fmla="*/ 6858000 h 6858000"/>
              <a:gd name="connsiteX4" fmla="*/ 0 w 5050974"/>
              <a:gd name="connsiteY4" fmla="*/ 6858000 h 6858000"/>
              <a:gd name="connsiteX0" fmla="*/ 0 w 5055687"/>
              <a:gd name="connsiteY0" fmla="*/ 6858000 h 6858000"/>
              <a:gd name="connsiteX1" fmla="*/ 3120664 w 5055687"/>
              <a:gd name="connsiteY1" fmla="*/ 0 h 6858000"/>
              <a:gd name="connsiteX2" fmla="*/ 5055687 w 5055687"/>
              <a:gd name="connsiteY2" fmla="*/ 748 h 6858000"/>
              <a:gd name="connsiteX3" fmla="*/ 4600938 w 5055687"/>
              <a:gd name="connsiteY3" fmla="*/ 6858000 h 6858000"/>
              <a:gd name="connsiteX4" fmla="*/ 0 w 5055687"/>
              <a:gd name="connsiteY4" fmla="*/ 6858000 h 6858000"/>
              <a:gd name="connsiteX0" fmla="*/ 0 w 5062852"/>
              <a:gd name="connsiteY0" fmla="*/ 6858000 h 6858000"/>
              <a:gd name="connsiteX1" fmla="*/ 3120664 w 5062852"/>
              <a:gd name="connsiteY1" fmla="*/ 0 h 6858000"/>
              <a:gd name="connsiteX2" fmla="*/ 5055687 w 5062852"/>
              <a:gd name="connsiteY2" fmla="*/ 748 h 6858000"/>
              <a:gd name="connsiteX3" fmla="*/ 5062852 w 5062852"/>
              <a:gd name="connsiteY3" fmla="*/ 6839146 h 6858000"/>
              <a:gd name="connsiteX4" fmla="*/ 0 w 5062852"/>
              <a:gd name="connsiteY4" fmla="*/ 6858000 h 6858000"/>
              <a:gd name="connsiteX0" fmla="*/ 0 w 5058138"/>
              <a:gd name="connsiteY0" fmla="*/ 6858000 h 6858000"/>
              <a:gd name="connsiteX1" fmla="*/ 3120664 w 5058138"/>
              <a:gd name="connsiteY1" fmla="*/ 0 h 6858000"/>
              <a:gd name="connsiteX2" fmla="*/ 5055687 w 5058138"/>
              <a:gd name="connsiteY2" fmla="*/ 748 h 6858000"/>
              <a:gd name="connsiteX3" fmla="*/ 5058138 w 5058138"/>
              <a:gd name="connsiteY3" fmla="*/ 6848573 h 6858000"/>
              <a:gd name="connsiteX4" fmla="*/ 0 w 5058138"/>
              <a:gd name="connsiteY4" fmla="*/ 6858000 h 6858000"/>
              <a:gd name="connsiteX0" fmla="*/ 0 w 5056188"/>
              <a:gd name="connsiteY0" fmla="*/ 6858000 h 6862713"/>
              <a:gd name="connsiteX1" fmla="*/ 3120664 w 5056188"/>
              <a:gd name="connsiteY1" fmla="*/ 0 h 6862713"/>
              <a:gd name="connsiteX2" fmla="*/ 5055687 w 5056188"/>
              <a:gd name="connsiteY2" fmla="*/ 748 h 6862713"/>
              <a:gd name="connsiteX3" fmla="*/ 5053425 w 5056188"/>
              <a:gd name="connsiteY3" fmla="*/ 6862713 h 6862713"/>
              <a:gd name="connsiteX4" fmla="*/ 0 w 5056188"/>
              <a:gd name="connsiteY4" fmla="*/ 6858000 h 6862713"/>
              <a:gd name="connsiteX0" fmla="*/ 0 w 5056188"/>
              <a:gd name="connsiteY0" fmla="*/ 6858000 h 6862713"/>
              <a:gd name="connsiteX1" fmla="*/ 3120664 w 5056188"/>
              <a:gd name="connsiteY1" fmla="*/ 0 h 6862713"/>
              <a:gd name="connsiteX2" fmla="*/ 5055687 w 5056188"/>
              <a:gd name="connsiteY2" fmla="*/ 748 h 6862713"/>
              <a:gd name="connsiteX3" fmla="*/ 5053425 w 5056188"/>
              <a:gd name="connsiteY3" fmla="*/ 6862713 h 6862713"/>
              <a:gd name="connsiteX4" fmla="*/ 0 w 5056188"/>
              <a:gd name="connsiteY4" fmla="*/ 6858000 h 6862713"/>
              <a:gd name="connsiteX0" fmla="*/ 0 w 5058138"/>
              <a:gd name="connsiteY0" fmla="*/ 6858000 h 6867427"/>
              <a:gd name="connsiteX1" fmla="*/ 3120664 w 5058138"/>
              <a:gd name="connsiteY1" fmla="*/ 0 h 6867427"/>
              <a:gd name="connsiteX2" fmla="*/ 5055687 w 5058138"/>
              <a:gd name="connsiteY2" fmla="*/ 748 h 6867427"/>
              <a:gd name="connsiteX3" fmla="*/ 5058138 w 5058138"/>
              <a:gd name="connsiteY3" fmla="*/ 6867427 h 6867427"/>
              <a:gd name="connsiteX4" fmla="*/ 0 w 5058138"/>
              <a:gd name="connsiteY4" fmla="*/ 6858000 h 68674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58138" h="6867427">
                <a:moveTo>
                  <a:pt x="0" y="6858000"/>
                </a:moveTo>
                <a:lnTo>
                  <a:pt x="3120664" y="0"/>
                </a:lnTo>
                <a:lnTo>
                  <a:pt x="5055687" y="748"/>
                </a:lnTo>
                <a:cubicBezTo>
                  <a:pt x="5058075" y="2280214"/>
                  <a:pt x="5055750" y="4587961"/>
                  <a:pt x="5058138" y="6867427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accent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Parallelogram 3">
            <a:extLst>
              <a:ext uri="{FF2B5EF4-FFF2-40B4-BE49-F238E27FC236}">
                <a16:creationId xmlns:a16="http://schemas.microsoft.com/office/drawing/2014/main" id="{DC882239-88BA-4A78-A9F4-27F7DBCC2B36}"/>
              </a:ext>
            </a:extLst>
          </p:cNvPr>
          <p:cNvSpPr/>
          <p:nvPr/>
        </p:nvSpPr>
        <p:spPr>
          <a:xfrm flipH="1">
            <a:off x="1483360" y="0"/>
            <a:ext cx="1615440" cy="1122363"/>
          </a:xfrm>
          <a:prstGeom prst="parallelogram">
            <a:avLst>
              <a:gd name="adj" fmla="val 45821"/>
            </a:avLst>
          </a:prstGeom>
          <a:solidFill>
            <a:schemeClr val="accent5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5" name="Parallelogram 4">
            <a:extLst>
              <a:ext uri="{FF2B5EF4-FFF2-40B4-BE49-F238E27FC236}">
                <a16:creationId xmlns:a16="http://schemas.microsoft.com/office/drawing/2014/main" id="{C4861E31-F1B3-471A-84E1-2E72171B5C99}"/>
              </a:ext>
            </a:extLst>
          </p:cNvPr>
          <p:cNvSpPr/>
          <p:nvPr/>
        </p:nvSpPr>
        <p:spPr>
          <a:xfrm flipH="1">
            <a:off x="-8006" y="4750162"/>
            <a:ext cx="1044326" cy="2117266"/>
          </a:xfrm>
          <a:custGeom>
            <a:avLst/>
            <a:gdLst>
              <a:gd name="connsiteX0" fmla="*/ 0 w 2169160"/>
              <a:gd name="connsiteY0" fmla="*/ 2225674 h 2225674"/>
              <a:gd name="connsiteX1" fmla="*/ 1096554 w 2169160"/>
              <a:gd name="connsiteY1" fmla="*/ 0 h 2225674"/>
              <a:gd name="connsiteX2" fmla="*/ 2169160 w 2169160"/>
              <a:gd name="connsiteY2" fmla="*/ 0 h 2225674"/>
              <a:gd name="connsiteX3" fmla="*/ 1072606 w 2169160"/>
              <a:gd name="connsiteY3" fmla="*/ 2225674 h 2225674"/>
              <a:gd name="connsiteX4" fmla="*/ 0 w 2169160"/>
              <a:gd name="connsiteY4" fmla="*/ 2225674 h 2225674"/>
              <a:gd name="connsiteX0" fmla="*/ 0 w 2169160"/>
              <a:gd name="connsiteY0" fmla="*/ 2225674 h 2225674"/>
              <a:gd name="connsiteX1" fmla="*/ 1039993 w 2169160"/>
              <a:gd name="connsiteY1" fmla="*/ 117835 h 2225674"/>
              <a:gd name="connsiteX2" fmla="*/ 2169160 w 2169160"/>
              <a:gd name="connsiteY2" fmla="*/ 0 h 2225674"/>
              <a:gd name="connsiteX3" fmla="*/ 1072606 w 2169160"/>
              <a:gd name="connsiteY3" fmla="*/ 2225674 h 2225674"/>
              <a:gd name="connsiteX4" fmla="*/ 0 w 2169160"/>
              <a:gd name="connsiteY4" fmla="*/ 2225674 h 2225674"/>
              <a:gd name="connsiteX0" fmla="*/ 0 w 1072606"/>
              <a:gd name="connsiteY0" fmla="*/ 2107839 h 2107839"/>
              <a:gd name="connsiteX1" fmla="*/ 1039993 w 1072606"/>
              <a:gd name="connsiteY1" fmla="*/ 0 h 2107839"/>
              <a:gd name="connsiteX2" fmla="*/ 1033230 w 1072606"/>
              <a:gd name="connsiteY2" fmla="*/ 787139 h 2107839"/>
              <a:gd name="connsiteX3" fmla="*/ 1072606 w 1072606"/>
              <a:gd name="connsiteY3" fmla="*/ 2107839 h 2107839"/>
              <a:gd name="connsiteX4" fmla="*/ 0 w 1072606"/>
              <a:gd name="connsiteY4" fmla="*/ 2107839 h 2107839"/>
              <a:gd name="connsiteX0" fmla="*/ 0 w 1039993"/>
              <a:gd name="connsiteY0" fmla="*/ 2107839 h 2107839"/>
              <a:gd name="connsiteX1" fmla="*/ 1039993 w 1039993"/>
              <a:gd name="connsiteY1" fmla="*/ 0 h 2107839"/>
              <a:gd name="connsiteX2" fmla="*/ 1033230 w 1039993"/>
              <a:gd name="connsiteY2" fmla="*/ 787139 h 2107839"/>
              <a:gd name="connsiteX3" fmla="*/ 1039612 w 1039993"/>
              <a:gd name="connsiteY3" fmla="*/ 2103126 h 2107839"/>
              <a:gd name="connsiteX4" fmla="*/ 0 w 1039993"/>
              <a:gd name="connsiteY4" fmla="*/ 2107839 h 2107839"/>
              <a:gd name="connsiteX0" fmla="*/ 0 w 1044326"/>
              <a:gd name="connsiteY0" fmla="*/ 2107839 h 2117266"/>
              <a:gd name="connsiteX1" fmla="*/ 1039993 w 1044326"/>
              <a:gd name="connsiteY1" fmla="*/ 0 h 2117266"/>
              <a:gd name="connsiteX2" fmla="*/ 1033230 w 1044326"/>
              <a:gd name="connsiteY2" fmla="*/ 787139 h 2117266"/>
              <a:gd name="connsiteX3" fmla="*/ 1044326 w 1044326"/>
              <a:gd name="connsiteY3" fmla="*/ 2117266 h 2117266"/>
              <a:gd name="connsiteX4" fmla="*/ 0 w 1044326"/>
              <a:gd name="connsiteY4" fmla="*/ 2107839 h 2117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4326" h="2117266">
                <a:moveTo>
                  <a:pt x="0" y="2107839"/>
                </a:moveTo>
                <a:lnTo>
                  <a:pt x="1039993" y="0"/>
                </a:lnTo>
                <a:cubicBezTo>
                  <a:pt x="1037739" y="262380"/>
                  <a:pt x="1035484" y="524759"/>
                  <a:pt x="1033230" y="787139"/>
                </a:cubicBezTo>
                <a:cubicBezTo>
                  <a:pt x="1035357" y="1225801"/>
                  <a:pt x="1042199" y="1678604"/>
                  <a:pt x="1044326" y="2117266"/>
                </a:cubicBezTo>
                <a:lnTo>
                  <a:pt x="0" y="2107839"/>
                </a:lnTo>
                <a:close/>
              </a:path>
            </a:pathLst>
          </a:custGeom>
          <a:solidFill>
            <a:schemeClr val="accent1">
              <a:lumMod val="75000"/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BC285819-C676-4C7D-BDC7-B90D514066EE}"/>
              </a:ext>
            </a:extLst>
          </p:cNvPr>
          <p:cNvSpPr txBox="1">
            <a:spLocks/>
          </p:cNvSpPr>
          <p:nvPr/>
        </p:nvSpPr>
        <p:spPr>
          <a:xfrm>
            <a:off x="182880" y="3657600"/>
            <a:ext cx="5542282" cy="27289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bg1"/>
                </a:solidFill>
                <a:latin typeface="+mn-lt"/>
              </a:rPr>
              <a:t>Feature </a:t>
            </a:r>
          </a:p>
          <a:p>
            <a:r>
              <a:rPr lang="en-US" b="1" dirty="0">
                <a:solidFill>
                  <a:schemeClr val="bg1"/>
                </a:solidFill>
                <a:latin typeface="+mn-lt"/>
              </a:rPr>
              <a:t>Correlation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34B7768D-6EB8-EDE7-C409-08F426B1BD4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05987716"/>
              </p:ext>
            </p:extLst>
          </p:nvPr>
        </p:nvGraphicFramePr>
        <p:xfrm>
          <a:off x="3810000" y="502920"/>
          <a:ext cx="9070875" cy="58443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5664493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9FE9B3D1-BEFD-43A4-B4C7-B1615F4D95A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graphicEl>
                                              <a:dgm id="{9FE9B3D1-BEFD-43A4-B4C7-B1615F4D95A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3B66E907-D8E5-4744-A0F2-5726A1698C7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graphicEl>
                                              <a:dgm id="{3B66E907-D8E5-4744-A0F2-5726A1698C7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CFBCFC82-FA36-4A0D-98FE-41FBD387F32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graphicEl>
                                              <a:dgm id="{CFBCFC82-FA36-4A0D-98FE-41FBD387F32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5EE62DAA-6B7A-4AD7-83B4-2C7F97250E4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graphicEl>
                                              <a:dgm id="{5EE62DAA-6B7A-4AD7-83B4-2C7F97250E4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1A295CD2-6C92-43A6-A6C3-F3497737ED0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graphicEl>
                                              <a:dgm id="{1A295CD2-6C92-43A6-A6C3-F3497737ED0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A9D3F3C9-1E0D-47BA-9433-CD80B207C7A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graphicEl>
                                              <a:dgm id="{A9D3F3C9-1E0D-47BA-9433-CD80B207C7A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 uiExpand="1">
        <p:bldSub>
          <a:bldDgm bld="one"/>
        </p:bldSub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rallelogram 1">
            <a:extLst>
              <a:ext uri="{FF2B5EF4-FFF2-40B4-BE49-F238E27FC236}">
                <a16:creationId xmlns:a16="http://schemas.microsoft.com/office/drawing/2014/main" id="{B558DE91-E9C1-4BC0-B3D3-37C41A80FB2E}"/>
              </a:ext>
            </a:extLst>
          </p:cNvPr>
          <p:cNvSpPr/>
          <p:nvPr/>
        </p:nvSpPr>
        <p:spPr>
          <a:xfrm flipH="1">
            <a:off x="1542" y="0"/>
            <a:ext cx="5058138" cy="6867427"/>
          </a:xfrm>
          <a:custGeom>
            <a:avLst/>
            <a:gdLst>
              <a:gd name="connsiteX0" fmla="*/ 0 w 7721602"/>
              <a:gd name="connsiteY0" fmla="*/ 6858000 h 6858000"/>
              <a:gd name="connsiteX1" fmla="*/ 3120664 w 7721602"/>
              <a:gd name="connsiteY1" fmla="*/ 0 h 6858000"/>
              <a:gd name="connsiteX2" fmla="*/ 7721602 w 7721602"/>
              <a:gd name="connsiteY2" fmla="*/ 0 h 6858000"/>
              <a:gd name="connsiteX3" fmla="*/ 4600938 w 7721602"/>
              <a:gd name="connsiteY3" fmla="*/ 6858000 h 6858000"/>
              <a:gd name="connsiteX4" fmla="*/ 0 w 7721602"/>
              <a:gd name="connsiteY4" fmla="*/ 6858000 h 6858000"/>
              <a:gd name="connsiteX0" fmla="*/ 0 w 5646059"/>
              <a:gd name="connsiteY0" fmla="*/ 6858000 h 6858000"/>
              <a:gd name="connsiteX1" fmla="*/ 3120664 w 5646059"/>
              <a:gd name="connsiteY1" fmla="*/ 0 h 6858000"/>
              <a:gd name="connsiteX2" fmla="*/ 5646059 w 5646059"/>
              <a:gd name="connsiteY2" fmla="*/ 116115 h 6858000"/>
              <a:gd name="connsiteX3" fmla="*/ 4600938 w 5646059"/>
              <a:gd name="connsiteY3" fmla="*/ 6858000 h 6858000"/>
              <a:gd name="connsiteX4" fmla="*/ 0 w 5646059"/>
              <a:gd name="connsiteY4" fmla="*/ 6858000 h 6858000"/>
              <a:gd name="connsiteX0" fmla="*/ 0 w 5050974"/>
              <a:gd name="connsiteY0" fmla="*/ 6858000 h 6858000"/>
              <a:gd name="connsiteX1" fmla="*/ 3120664 w 5050974"/>
              <a:gd name="connsiteY1" fmla="*/ 0 h 6858000"/>
              <a:gd name="connsiteX2" fmla="*/ 5050974 w 5050974"/>
              <a:gd name="connsiteY2" fmla="*/ 29029 h 6858000"/>
              <a:gd name="connsiteX3" fmla="*/ 4600938 w 5050974"/>
              <a:gd name="connsiteY3" fmla="*/ 6858000 h 6858000"/>
              <a:gd name="connsiteX4" fmla="*/ 0 w 5050974"/>
              <a:gd name="connsiteY4" fmla="*/ 6858000 h 6858000"/>
              <a:gd name="connsiteX0" fmla="*/ 0 w 5055687"/>
              <a:gd name="connsiteY0" fmla="*/ 6858000 h 6858000"/>
              <a:gd name="connsiteX1" fmla="*/ 3120664 w 5055687"/>
              <a:gd name="connsiteY1" fmla="*/ 0 h 6858000"/>
              <a:gd name="connsiteX2" fmla="*/ 5055687 w 5055687"/>
              <a:gd name="connsiteY2" fmla="*/ 748 h 6858000"/>
              <a:gd name="connsiteX3" fmla="*/ 4600938 w 5055687"/>
              <a:gd name="connsiteY3" fmla="*/ 6858000 h 6858000"/>
              <a:gd name="connsiteX4" fmla="*/ 0 w 5055687"/>
              <a:gd name="connsiteY4" fmla="*/ 6858000 h 6858000"/>
              <a:gd name="connsiteX0" fmla="*/ 0 w 5062852"/>
              <a:gd name="connsiteY0" fmla="*/ 6858000 h 6858000"/>
              <a:gd name="connsiteX1" fmla="*/ 3120664 w 5062852"/>
              <a:gd name="connsiteY1" fmla="*/ 0 h 6858000"/>
              <a:gd name="connsiteX2" fmla="*/ 5055687 w 5062852"/>
              <a:gd name="connsiteY2" fmla="*/ 748 h 6858000"/>
              <a:gd name="connsiteX3" fmla="*/ 5062852 w 5062852"/>
              <a:gd name="connsiteY3" fmla="*/ 6839146 h 6858000"/>
              <a:gd name="connsiteX4" fmla="*/ 0 w 5062852"/>
              <a:gd name="connsiteY4" fmla="*/ 6858000 h 6858000"/>
              <a:gd name="connsiteX0" fmla="*/ 0 w 5058138"/>
              <a:gd name="connsiteY0" fmla="*/ 6858000 h 6858000"/>
              <a:gd name="connsiteX1" fmla="*/ 3120664 w 5058138"/>
              <a:gd name="connsiteY1" fmla="*/ 0 h 6858000"/>
              <a:gd name="connsiteX2" fmla="*/ 5055687 w 5058138"/>
              <a:gd name="connsiteY2" fmla="*/ 748 h 6858000"/>
              <a:gd name="connsiteX3" fmla="*/ 5058138 w 5058138"/>
              <a:gd name="connsiteY3" fmla="*/ 6848573 h 6858000"/>
              <a:gd name="connsiteX4" fmla="*/ 0 w 5058138"/>
              <a:gd name="connsiteY4" fmla="*/ 6858000 h 6858000"/>
              <a:gd name="connsiteX0" fmla="*/ 0 w 5056188"/>
              <a:gd name="connsiteY0" fmla="*/ 6858000 h 6862713"/>
              <a:gd name="connsiteX1" fmla="*/ 3120664 w 5056188"/>
              <a:gd name="connsiteY1" fmla="*/ 0 h 6862713"/>
              <a:gd name="connsiteX2" fmla="*/ 5055687 w 5056188"/>
              <a:gd name="connsiteY2" fmla="*/ 748 h 6862713"/>
              <a:gd name="connsiteX3" fmla="*/ 5053425 w 5056188"/>
              <a:gd name="connsiteY3" fmla="*/ 6862713 h 6862713"/>
              <a:gd name="connsiteX4" fmla="*/ 0 w 5056188"/>
              <a:gd name="connsiteY4" fmla="*/ 6858000 h 6862713"/>
              <a:gd name="connsiteX0" fmla="*/ 0 w 5056188"/>
              <a:gd name="connsiteY0" fmla="*/ 6858000 h 6862713"/>
              <a:gd name="connsiteX1" fmla="*/ 3120664 w 5056188"/>
              <a:gd name="connsiteY1" fmla="*/ 0 h 6862713"/>
              <a:gd name="connsiteX2" fmla="*/ 5055687 w 5056188"/>
              <a:gd name="connsiteY2" fmla="*/ 748 h 6862713"/>
              <a:gd name="connsiteX3" fmla="*/ 5053425 w 5056188"/>
              <a:gd name="connsiteY3" fmla="*/ 6862713 h 6862713"/>
              <a:gd name="connsiteX4" fmla="*/ 0 w 5056188"/>
              <a:gd name="connsiteY4" fmla="*/ 6858000 h 6862713"/>
              <a:gd name="connsiteX0" fmla="*/ 0 w 5058138"/>
              <a:gd name="connsiteY0" fmla="*/ 6858000 h 6867427"/>
              <a:gd name="connsiteX1" fmla="*/ 3120664 w 5058138"/>
              <a:gd name="connsiteY1" fmla="*/ 0 h 6867427"/>
              <a:gd name="connsiteX2" fmla="*/ 5055687 w 5058138"/>
              <a:gd name="connsiteY2" fmla="*/ 748 h 6867427"/>
              <a:gd name="connsiteX3" fmla="*/ 5058138 w 5058138"/>
              <a:gd name="connsiteY3" fmla="*/ 6867427 h 6867427"/>
              <a:gd name="connsiteX4" fmla="*/ 0 w 5058138"/>
              <a:gd name="connsiteY4" fmla="*/ 6858000 h 68674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58138" h="6867427">
                <a:moveTo>
                  <a:pt x="0" y="6858000"/>
                </a:moveTo>
                <a:lnTo>
                  <a:pt x="3120664" y="0"/>
                </a:lnTo>
                <a:lnTo>
                  <a:pt x="5055687" y="748"/>
                </a:lnTo>
                <a:cubicBezTo>
                  <a:pt x="5058075" y="2280214"/>
                  <a:pt x="5055750" y="4587961"/>
                  <a:pt x="5058138" y="6867427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accent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Parallelogram 3">
            <a:extLst>
              <a:ext uri="{FF2B5EF4-FFF2-40B4-BE49-F238E27FC236}">
                <a16:creationId xmlns:a16="http://schemas.microsoft.com/office/drawing/2014/main" id="{DC882239-88BA-4A78-A9F4-27F7DBCC2B36}"/>
              </a:ext>
            </a:extLst>
          </p:cNvPr>
          <p:cNvSpPr/>
          <p:nvPr/>
        </p:nvSpPr>
        <p:spPr>
          <a:xfrm flipH="1">
            <a:off x="1483360" y="0"/>
            <a:ext cx="1615440" cy="1122363"/>
          </a:xfrm>
          <a:prstGeom prst="parallelogram">
            <a:avLst>
              <a:gd name="adj" fmla="val 45821"/>
            </a:avLst>
          </a:prstGeom>
          <a:solidFill>
            <a:schemeClr val="accent5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5" name="Parallelogram 4">
            <a:extLst>
              <a:ext uri="{FF2B5EF4-FFF2-40B4-BE49-F238E27FC236}">
                <a16:creationId xmlns:a16="http://schemas.microsoft.com/office/drawing/2014/main" id="{C4861E31-F1B3-471A-84E1-2E72171B5C99}"/>
              </a:ext>
            </a:extLst>
          </p:cNvPr>
          <p:cNvSpPr/>
          <p:nvPr/>
        </p:nvSpPr>
        <p:spPr>
          <a:xfrm flipH="1">
            <a:off x="-8006" y="4750162"/>
            <a:ext cx="1044326" cy="2117266"/>
          </a:xfrm>
          <a:custGeom>
            <a:avLst/>
            <a:gdLst>
              <a:gd name="connsiteX0" fmla="*/ 0 w 2169160"/>
              <a:gd name="connsiteY0" fmla="*/ 2225674 h 2225674"/>
              <a:gd name="connsiteX1" fmla="*/ 1096554 w 2169160"/>
              <a:gd name="connsiteY1" fmla="*/ 0 h 2225674"/>
              <a:gd name="connsiteX2" fmla="*/ 2169160 w 2169160"/>
              <a:gd name="connsiteY2" fmla="*/ 0 h 2225674"/>
              <a:gd name="connsiteX3" fmla="*/ 1072606 w 2169160"/>
              <a:gd name="connsiteY3" fmla="*/ 2225674 h 2225674"/>
              <a:gd name="connsiteX4" fmla="*/ 0 w 2169160"/>
              <a:gd name="connsiteY4" fmla="*/ 2225674 h 2225674"/>
              <a:gd name="connsiteX0" fmla="*/ 0 w 2169160"/>
              <a:gd name="connsiteY0" fmla="*/ 2225674 h 2225674"/>
              <a:gd name="connsiteX1" fmla="*/ 1039993 w 2169160"/>
              <a:gd name="connsiteY1" fmla="*/ 117835 h 2225674"/>
              <a:gd name="connsiteX2" fmla="*/ 2169160 w 2169160"/>
              <a:gd name="connsiteY2" fmla="*/ 0 h 2225674"/>
              <a:gd name="connsiteX3" fmla="*/ 1072606 w 2169160"/>
              <a:gd name="connsiteY3" fmla="*/ 2225674 h 2225674"/>
              <a:gd name="connsiteX4" fmla="*/ 0 w 2169160"/>
              <a:gd name="connsiteY4" fmla="*/ 2225674 h 2225674"/>
              <a:gd name="connsiteX0" fmla="*/ 0 w 1072606"/>
              <a:gd name="connsiteY0" fmla="*/ 2107839 h 2107839"/>
              <a:gd name="connsiteX1" fmla="*/ 1039993 w 1072606"/>
              <a:gd name="connsiteY1" fmla="*/ 0 h 2107839"/>
              <a:gd name="connsiteX2" fmla="*/ 1033230 w 1072606"/>
              <a:gd name="connsiteY2" fmla="*/ 787139 h 2107839"/>
              <a:gd name="connsiteX3" fmla="*/ 1072606 w 1072606"/>
              <a:gd name="connsiteY3" fmla="*/ 2107839 h 2107839"/>
              <a:gd name="connsiteX4" fmla="*/ 0 w 1072606"/>
              <a:gd name="connsiteY4" fmla="*/ 2107839 h 2107839"/>
              <a:gd name="connsiteX0" fmla="*/ 0 w 1039993"/>
              <a:gd name="connsiteY0" fmla="*/ 2107839 h 2107839"/>
              <a:gd name="connsiteX1" fmla="*/ 1039993 w 1039993"/>
              <a:gd name="connsiteY1" fmla="*/ 0 h 2107839"/>
              <a:gd name="connsiteX2" fmla="*/ 1033230 w 1039993"/>
              <a:gd name="connsiteY2" fmla="*/ 787139 h 2107839"/>
              <a:gd name="connsiteX3" fmla="*/ 1039612 w 1039993"/>
              <a:gd name="connsiteY3" fmla="*/ 2103126 h 2107839"/>
              <a:gd name="connsiteX4" fmla="*/ 0 w 1039993"/>
              <a:gd name="connsiteY4" fmla="*/ 2107839 h 2107839"/>
              <a:gd name="connsiteX0" fmla="*/ 0 w 1044326"/>
              <a:gd name="connsiteY0" fmla="*/ 2107839 h 2117266"/>
              <a:gd name="connsiteX1" fmla="*/ 1039993 w 1044326"/>
              <a:gd name="connsiteY1" fmla="*/ 0 h 2117266"/>
              <a:gd name="connsiteX2" fmla="*/ 1033230 w 1044326"/>
              <a:gd name="connsiteY2" fmla="*/ 787139 h 2117266"/>
              <a:gd name="connsiteX3" fmla="*/ 1044326 w 1044326"/>
              <a:gd name="connsiteY3" fmla="*/ 2117266 h 2117266"/>
              <a:gd name="connsiteX4" fmla="*/ 0 w 1044326"/>
              <a:gd name="connsiteY4" fmla="*/ 2107839 h 2117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4326" h="2117266">
                <a:moveTo>
                  <a:pt x="0" y="2107839"/>
                </a:moveTo>
                <a:lnTo>
                  <a:pt x="1039993" y="0"/>
                </a:lnTo>
                <a:cubicBezTo>
                  <a:pt x="1037739" y="262380"/>
                  <a:pt x="1035484" y="524759"/>
                  <a:pt x="1033230" y="787139"/>
                </a:cubicBezTo>
                <a:cubicBezTo>
                  <a:pt x="1035357" y="1225801"/>
                  <a:pt x="1042199" y="1678604"/>
                  <a:pt x="1044326" y="2117266"/>
                </a:cubicBezTo>
                <a:lnTo>
                  <a:pt x="0" y="2107839"/>
                </a:lnTo>
                <a:close/>
              </a:path>
            </a:pathLst>
          </a:custGeom>
          <a:solidFill>
            <a:schemeClr val="accent1">
              <a:lumMod val="75000"/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BC285819-C676-4C7D-BDC7-B90D514066EE}"/>
              </a:ext>
            </a:extLst>
          </p:cNvPr>
          <p:cNvSpPr txBox="1">
            <a:spLocks/>
          </p:cNvSpPr>
          <p:nvPr/>
        </p:nvSpPr>
        <p:spPr>
          <a:xfrm>
            <a:off x="182880" y="3657600"/>
            <a:ext cx="5542282" cy="27289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bg1"/>
                </a:solidFill>
                <a:latin typeface="+mn-lt"/>
              </a:rPr>
              <a:t>Dimensionality</a:t>
            </a:r>
          </a:p>
          <a:p>
            <a:r>
              <a:rPr lang="en-US" sz="3200" b="1" dirty="0">
                <a:solidFill>
                  <a:schemeClr val="bg1"/>
                </a:solidFill>
                <a:latin typeface="+mn-lt"/>
              </a:rPr>
              <a:t>Reduction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8AF8550-6809-48F8-B683-B5EF306595CA}"/>
              </a:ext>
            </a:extLst>
          </p:cNvPr>
          <p:cNvSpPr txBox="1"/>
          <p:nvPr/>
        </p:nvSpPr>
        <p:spPr>
          <a:xfrm>
            <a:off x="4836870" y="234840"/>
            <a:ext cx="7069035" cy="65556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375FA3"/>
              </a:buClr>
            </a:pPr>
            <a:r>
              <a:rPr lang="en-US" sz="1600" b="1" dirty="0">
                <a:solidFill>
                  <a:srgbClr val="20385E"/>
                </a:solidFill>
              </a:rPr>
              <a:t>        What is it:</a:t>
            </a:r>
          </a:p>
          <a:p>
            <a:pPr marL="800100" lvl="1" indent="-342900">
              <a:buClr>
                <a:srgbClr val="375FA3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375FA3"/>
                </a:solidFill>
              </a:rPr>
              <a:t>Dimensionality reduction is the process of reducing the number of features or variables in a dataset while retaining as much of the original information as possible.</a:t>
            </a:r>
          </a:p>
          <a:p>
            <a:pPr lvl="1">
              <a:buClr>
                <a:srgbClr val="375FA3"/>
              </a:buClr>
            </a:pPr>
            <a:endParaRPr lang="en-US" sz="1600" dirty="0">
              <a:solidFill>
                <a:srgbClr val="375FA3"/>
              </a:solidFill>
            </a:endParaRPr>
          </a:p>
          <a:p>
            <a:pPr>
              <a:buClr>
                <a:srgbClr val="375FA3"/>
              </a:buClr>
            </a:pPr>
            <a:r>
              <a:rPr lang="en-US" b="1" dirty="0">
                <a:solidFill>
                  <a:srgbClr val="375FA3"/>
                </a:solidFill>
              </a:rPr>
              <a:t>        </a:t>
            </a:r>
            <a:r>
              <a:rPr lang="en-US" sz="1600" b="1" dirty="0">
                <a:solidFill>
                  <a:srgbClr val="20385E"/>
                </a:solidFill>
              </a:rPr>
              <a:t>The Goal:</a:t>
            </a:r>
          </a:p>
          <a:p>
            <a:pPr marL="800100" lvl="1" indent="-342900">
              <a:buClr>
                <a:srgbClr val="375FA3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375FA3"/>
                </a:solidFill>
              </a:rPr>
              <a:t>The goal of dimensionality reduction is to simplify the data.</a:t>
            </a:r>
          </a:p>
          <a:p>
            <a:pPr lvl="1">
              <a:buClr>
                <a:srgbClr val="375FA3"/>
              </a:buClr>
            </a:pPr>
            <a:endParaRPr lang="en-US" sz="1600" dirty="0">
              <a:solidFill>
                <a:srgbClr val="375FA3"/>
              </a:solidFill>
            </a:endParaRPr>
          </a:p>
          <a:p>
            <a:pPr>
              <a:buClr>
                <a:srgbClr val="375FA3"/>
              </a:buClr>
            </a:pPr>
            <a:r>
              <a:rPr lang="en-US" b="1" dirty="0">
                <a:solidFill>
                  <a:srgbClr val="375FA3"/>
                </a:solidFill>
              </a:rPr>
              <a:t>        </a:t>
            </a:r>
            <a:r>
              <a:rPr lang="en-US" sz="1600" b="1" dirty="0">
                <a:solidFill>
                  <a:srgbClr val="20385E"/>
                </a:solidFill>
              </a:rPr>
              <a:t>Benefits:</a:t>
            </a:r>
          </a:p>
          <a:p>
            <a:pPr marL="800100" lvl="1" indent="-342900">
              <a:buClr>
                <a:srgbClr val="375FA3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375FA3"/>
                </a:solidFill>
              </a:rPr>
              <a:t>Removes redundancy in the data</a:t>
            </a:r>
            <a:br>
              <a:rPr lang="en-US" sz="1600" dirty="0">
                <a:solidFill>
                  <a:srgbClr val="375FA3"/>
                </a:solidFill>
              </a:rPr>
            </a:br>
            <a:endParaRPr lang="en-US" sz="1600" dirty="0">
              <a:solidFill>
                <a:srgbClr val="375FA3"/>
              </a:solidFill>
            </a:endParaRPr>
          </a:p>
          <a:p>
            <a:pPr marL="800100" lvl="1" indent="-342900">
              <a:buClr>
                <a:srgbClr val="375FA3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375FA3"/>
                </a:solidFill>
              </a:rPr>
              <a:t>Improves performance by:</a:t>
            </a:r>
          </a:p>
          <a:p>
            <a:pPr marL="1257300" lvl="2" indent="-342900">
              <a:buClr>
                <a:srgbClr val="375FA3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375FA3"/>
                </a:solidFill>
              </a:rPr>
              <a:t>Reducing overfitting</a:t>
            </a:r>
          </a:p>
          <a:p>
            <a:pPr marL="1257300" lvl="2" indent="-342900">
              <a:buClr>
                <a:srgbClr val="375FA3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375FA3"/>
                </a:solidFill>
              </a:rPr>
              <a:t>Decreases training time</a:t>
            </a:r>
          </a:p>
          <a:p>
            <a:pPr marL="1257300" lvl="2" indent="-342900">
              <a:buClr>
                <a:srgbClr val="375FA3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375FA3"/>
                </a:solidFill>
              </a:rPr>
              <a:t>Improves model transparency</a:t>
            </a:r>
          </a:p>
          <a:p>
            <a:pPr lvl="1">
              <a:buClr>
                <a:srgbClr val="375FA3"/>
              </a:buClr>
            </a:pPr>
            <a:endParaRPr lang="en-US" sz="1600" dirty="0">
              <a:solidFill>
                <a:srgbClr val="375FA3"/>
              </a:solidFill>
            </a:endParaRPr>
          </a:p>
          <a:p>
            <a:pPr>
              <a:buClr>
                <a:srgbClr val="375FA3"/>
              </a:buClr>
            </a:pPr>
            <a:r>
              <a:rPr lang="en-US" b="1" dirty="0">
                <a:solidFill>
                  <a:srgbClr val="375FA3"/>
                </a:solidFill>
              </a:rPr>
              <a:t>        </a:t>
            </a:r>
            <a:r>
              <a:rPr lang="en-US" sz="1600" b="1" dirty="0">
                <a:solidFill>
                  <a:srgbClr val="20385E"/>
                </a:solidFill>
              </a:rPr>
              <a:t>Types</a:t>
            </a:r>
          </a:p>
          <a:p>
            <a:pPr marL="800100" lvl="1" indent="-342900">
              <a:buClr>
                <a:srgbClr val="375FA3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375FA3"/>
                </a:solidFill>
              </a:rPr>
              <a:t>Principal Component Analysis (PCA)</a:t>
            </a:r>
          </a:p>
          <a:p>
            <a:pPr marL="1257300" lvl="2" indent="-342900">
              <a:buClr>
                <a:srgbClr val="375FA3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375FA3"/>
                </a:solidFill>
              </a:rPr>
              <a:t>It works by projecting the data onto a lower-dimensional space while retaining the maximum amount of variation in the data.</a:t>
            </a:r>
            <a:br>
              <a:rPr lang="en-US" sz="1400" dirty="0">
                <a:solidFill>
                  <a:srgbClr val="375FA3"/>
                </a:solidFill>
              </a:rPr>
            </a:br>
            <a:endParaRPr lang="en-US" sz="1400" dirty="0">
              <a:solidFill>
                <a:srgbClr val="375FA3"/>
              </a:solidFill>
            </a:endParaRPr>
          </a:p>
          <a:p>
            <a:pPr marL="800100" lvl="1" indent="-342900">
              <a:buClr>
                <a:srgbClr val="375FA3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375FA3"/>
                </a:solidFill>
              </a:rPr>
              <a:t>t-SNE (t-distributed stochastic neighbor embedding)</a:t>
            </a:r>
          </a:p>
          <a:p>
            <a:pPr marL="1257300" lvl="2" indent="-342900">
              <a:buClr>
                <a:srgbClr val="375FA3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375FA3"/>
                </a:solidFill>
              </a:rPr>
              <a:t>This is a non-linear technique that is often used for visualization. It works by finding a low-dimensional representation of the data that preserves the local structure of the data.</a:t>
            </a:r>
            <a:br>
              <a:rPr lang="en-US" sz="1400" dirty="0">
                <a:solidFill>
                  <a:srgbClr val="375FA3"/>
                </a:solidFill>
              </a:rPr>
            </a:br>
            <a:endParaRPr lang="en-US" sz="1400" dirty="0">
              <a:solidFill>
                <a:srgbClr val="375FA3"/>
              </a:solidFill>
            </a:endParaRPr>
          </a:p>
          <a:p>
            <a:pPr marL="800100" lvl="1" indent="-342900">
              <a:buClr>
                <a:srgbClr val="375FA3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375FA3"/>
                </a:solidFill>
              </a:rPr>
              <a:t>UMAP (Uniform Manifold Approximation and Projection): If time allows.</a:t>
            </a:r>
          </a:p>
        </p:txBody>
      </p:sp>
      <p:pic>
        <p:nvPicPr>
          <p:cNvPr id="7" name="Graphic 6" descr="Diamond with solid fill">
            <a:extLst>
              <a:ext uri="{FF2B5EF4-FFF2-40B4-BE49-F238E27FC236}">
                <a16:creationId xmlns:a16="http://schemas.microsoft.com/office/drawing/2014/main" id="{91707994-668F-01DB-C15C-2FED2635E7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36870" y="258832"/>
            <a:ext cx="349324" cy="349324"/>
          </a:xfrm>
          <a:prstGeom prst="rect">
            <a:avLst/>
          </a:prstGeom>
        </p:spPr>
      </p:pic>
      <p:pic>
        <p:nvPicPr>
          <p:cNvPr id="9" name="Graphic 8" descr="Head with gears with solid fill">
            <a:extLst>
              <a:ext uri="{FF2B5EF4-FFF2-40B4-BE49-F238E27FC236}">
                <a16:creationId xmlns:a16="http://schemas.microsoft.com/office/drawing/2014/main" id="{AC13FCAA-CDFF-5637-36A5-6A8B3C4A54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4854288" y="4259872"/>
            <a:ext cx="347472" cy="347472"/>
          </a:xfrm>
          <a:prstGeom prst="rect">
            <a:avLst/>
          </a:prstGeom>
        </p:spPr>
      </p:pic>
      <p:pic>
        <p:nvPicPr>
          <p:cNvPr id="11" name="Graphic 10" descr="Future with solid fill">
            <a:extLst>
              <a:ext uri="{FF2B5EF4-FFF2-40B4-BE49-F238E27FC236}">
                <a16:creationId xmlns:a16="http://schemas.microsoft.com/office/drawing/2014/main" id="{19B8D076-4590-A1D0-655E-4238EC1D5C2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4836870" y="1517183"/>
            <a:ext cx="347472" cy="347472"/>
          </a:xfrm>
          <a:prstGeom prst="rect">
            <a:avLst/>
          </a:prstGeom>
        </p:spPr>
      </p:pic>
      <p:pic>
        <p:nvPicPr>
          <p:cNvPr id="13" name="Graphic 12" descr="Plug with solid fill">
            <a:extLst>
              <a:ext uri="{FF2B5EF4-FFF2-40B4-BE49-F238E27FC236}">
                <a16:creationId xmlns:a16="http://schemas.microsoft.com/office/drawing/2014/main" id="{080F0038-FCCA-A770-701E-E93F74399BF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790828" y="2217671"/>
            <a:ext cx="439555" cy="439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2774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rallelogram 1">
            <a:extLst>
              <a:ext uri="{FF2B5EF4-FFF2-40B4-BE49-F238E27FC236}">
                <a16:creationId xmlns:a16="http://schemas.microsoft.com/office/drawing/2014/main" id="{B558DE91-E9C1-4BC0-B3D3-37C41A80FB2E}"/>
              </a:ext>
            </a:extLst>
          </p:cNvPr>
          <p:cNvSpPr/>
          <p:nvPr/>
        </p:nvSpPr>
        <p:spPr>
          <a:xfrm flipH="1">
            <a:off x="1542" y="0"/>
            <a:ext cx="5058138" cy="6867427"/>
          </a:xfrm>
          <a:custGeom>
            <a:avLst/>
            <a:gdLst>
              <a:gd name="connsiteX0" fmla="*/ 0 w 7721602"/>
              <a:gd name="connsiteY0" fmla="*/ 6858000 h 6858000"/>
              <a:gd name="connsiteX1" fmla="*/ 3120664 w 7721602"/>
              <a:gd name="connsiteY1" fmla="*/ 0 h 6858000"/>
              <a:gd name="connsiteX2" fmla="*/ 7721602 w 7721602"/>
              <a:gd name="connsiteY2" fmla="*/ 0 h 6858000"/>
              <a:gd name="connsiteX3" fmla="*/ 4600938 w 7721602"/>
              <a:gd name="connsiteY3" fmla="*/ 6858000 h 6858000"/>
              <a:gd name="connsiteX4" fmla="*/ 0 w 7721602"/>
              <a:gd name="connsiteY4" fmla="*/ 6858000 h 6858000"/>
              <a:gd name="connsiteX0" fmla="*/ 0 w 5646059"/>
              <a:gd name="connsiteY0" fmla="*/ 6858000 h 6858000"/>
              <a:gd name="connsiteX1" fmla="*/ 3120664 w 5646059"/>
              <a:gd name="connsiteY1" fmla="*/ 0 h 6858000"/>
              <a:gd name="connsiteX2" fmla="*/ 5646059 w 5646059"/>
              <a:gd name="connsiteY2" fmla="*/ 116115 h 6858000"/>
              <a:gd name="connsiteX3" fmla="*/ 4600938 w 5646059"/>
              <a:gd name="connsiteY3" fmla="*/ 6858000 h 6858000"/>
              <a:gd name="connsiteX4" fmla="*/ 0 w 5646059"/>
              <a:gd name="connsiteY4" fmla="*/ 6858000 h 6858000"/>
              <a:gd name="connsiteX0" fmla="*/ 0 w 5050974"/>
              <a:gd name="connsiteY0" fmla="*/ 6858000 h 6858000"/>
              <a:gd name="connsiteX1" fmla="*/ 3120664 w 5050974"/>
              <a:gd name="connsiteY1" fmla="*/ 0 h 6858000"/>
              <a:gd name="connsiteX2" fmla="*/ 5050974 w 5050974"/>
              <a:gd name="connsiteY2" fmla="*/ 29029 h 6858000"/>
              <a:gd name="connsiteX3" fmla="*/ 4600938 w 5050974"/>
              <a:gd name="connsiteY3" fmla="*/ 6858000 h 6858000"/>
              <a:gd name="connsiteX4" fmla="*/ 0 w 5050974"/>
              <a:gd name="connsiteY4" fmla="*/ 6858000 h 6858000"/>
              <a:gd name="connsiteX0" fmla="*/ 0 w 5055687"/>
              <a:gd name="connsiteY0" fmla="*/ 6858000 h 6858000"/>
              <a:gd name="connsiteX1" fmla="*/ 3120664 w 5055687"/>
              <a:gd name="connsiteY1" fmla="*/ 0 h 6858000"/>
              <a:gd name="connsiteX2" fmla="*/ 5055687 w 5055687"/>
              <a:gd name="connsiteY2" fmla="*/ 748 h 6858000"/>
              <a:gd name="connsiteX3" fmla="*/ 4600938 w 5055687"/>
              <a:gd name="connsiteY3" fmla="*/ 6858000 h 6858000"/>
              <a:gd name="connsiteX4" fmla="*/ 0 w 5055687"/>
              <a:gd name="connsiteY4" fmla="*/ 6858000 h 6858000"/>
              <a:gd name="connsiteX0" fmla="*/ 0 w 5062852"/>
              <a:gd name="connsiteY0" fmla="*/ 6858000 h 6858000"/>
              <a:gd name="connsiteX1" fmla="*/ 3120664 w 5062852"/>
              <a:gd name="connsiteY1" fmla="*/ 0 h 6858000"/>
              <a:gd name="connsiteX2" fmla="*/ 5055687 w 5062852"/>
              <a:gd name="connsiteY2" fmla="*/ 748 h 6858000"/>
              <a:gd name="connsiteX3" fmla="*/ 5062852 w 5062852"/>
              <a:gd name="connsiteY3" fmla="*/ 6839146 h 6858000"/>
              <a:gd name="connsiteX4" fmla="*/ 0 w 5062852"/>
              <a:gd name="connsiteY4" fmla="*/ 6858000 h 6858000"/>
              <a:gd name="connsiteX0" fmla="*/ 0 w 5058138"/>
              <a:gd name="connsiteY0" fmla="*/ 6858000 h 6858000"/>
              <a:gd name="connsiteX1" fmla="*/ 3120664 w 5058138"/>
              <a:gd name="connsiteY1" fmla="*/ 0 h 6858000"/>
              <a:gd name="connsiteX2" fmla="*/ 5055687 w 5058138"/>
              <a:gd name="connsiteY2" fmla="*/ 748 h 6858000"/>
              <a:gd name="connsiteX3" fmla="*/ 5058138 w 5058138"/>
              <a:gd name="connsiteY3" fmla="*/ 6848573 h 6858000"/>
              <a:gd name="connsiteX4" fmla="*/ 0 w 5058138"/>
              <a:gd name="connsiteY4" fmla="*/ 6858000 h 6858000"/>
              <a:gd name="connsiteX0" fmla="*/ 0 w 5056188"/>
              <a:gd name="connsiteY0" fmla="*/ 6858000 h 6862713"/>
              <a:gd name="connsiteX1" fmla="*/ 3120664 w 5056188"/>
              <a:gd name="connsiteY1" fmla="*/ 0 h 6862713"/>
              <a:gd name="connsiteX2" fmla="*/ 5055687 w 5056188"/>
              <a:gd name="connsiteY2" fmla="*/ 748 h 6862713"/>
              <a:gd name="connsiteX3" fmla="*/ 5053425 w 5056188"/>
              <a:gd name="connsiteY3" fmla="*/ 6862713 h 6862713"/>
              <a:gd name="connsiteX4" fmla="*/ 0 w 5056188"/>
              <a:gd name="connsiteY4" fmla="*/ 6858000 h 6862713"/>
              <a:gd name="connsiteX0" fmla="*/ 0 w 5056188"/>
              <a:gd name="connsiteY0" fmla="*/ 6858000 h 6862713"/>
              <a:gd name="connsiteX1" fmla="*/ 3120664 w 5056188"/>
              <a:gd name="connsiteY1" fmla="*/ 0 h 6862713"/>
              <a:gd name="connsiteX2" fmla="*/ 5055687 w 5056188"/>
              <a:gd name="connsiteY2" fmla="*/ 748 h 6862713"/>
              <a:gd name="connsiteX3" fmla="*/ 5053425 w 5056188"/>
              <a:gd name="connsiteY3" fmla="*/ 6862713 h 6862713"/>
              <a:gd name="connsiteX4" fmla="*/ 0 w 5056188"/>
              <a:gd name="connsiteY4" fmla="*/ 6858000 h 6862713"/>
              <a:gd name="connsiteX0" fmla="*/ 0 w 5058138"/>
              <a:gd name="connsiteY0" fmla="*/ 6858000 h 6867427"/>
              <a:gd name="connsiteX1" fmla="*/ 3120664 w 5058138"/>
              <a:gd name="connsiteY1" fmla="*/ 0 h 6867427"/>
              <a:gd name="connsiteX2" fmla="*/ 5055687 w 5058138"/>
              <a:gd name="connsiteY2" fmla="*/ 748 h 6867427"/>
              <a:gd name="connsiteX3" fmla="*/ 5058138 w 5058138"/>
              <a:gd name="connsiteY3" fmla="*/ 6867427 h 6867427"/>
              <a:gd name="connsiteX4" fmla="*/ 0 w 5058138"/>
              <a:gd name="connsiteY4" fmla="*/ 6858000 h 68674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58138" h="6867427">
                <a:moveTo>
                  <a:pt x="0" y="6858000"/>
                </a:moveTo>
                <a:lnTo>
                  <a:pt x="3120664" y="0"/>
                </a:lnTo>
                <a:lnTo>
                  <a:pt x="5055687" y="748"/>
                </a:lnTo>
                <a:cubicBezTo>
                  <a:pt x="5058075" y="2280214"/>
                  <a:pt x="5055750" y="4587961"/>
                  <a:pt x="5058138" y="6867427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accent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Parallelogram 3">
            <a:extLst>
              <a:ext uri="{FF2B5EF4-FFF2-40B4-BE49-F238E27FC236}">
                <a16:creationId xmlns:a16="http://schemas.microsoft.com/office/drawing/2014/main" id="{DC882239-88BA-4A78-A9F4-27F7DBCC2B36}"/>
              </a:ext>
            </a:extLst>
          </p:cNvPr>
          <p:cNvSpPr/>
          <p:nvPr/>
        </p:nvSpPr>
        <p:spPr>
          <a:xfrm flipH="1">
            <a:off x="1483360" y="0"/>
            <a:ext cx="1615440" cy="1122363"/>
          </a:xfrm>
          <a:prstGeom prst="parallelogram">
            <a:avLst>
              <a:gd name="adj" fmla="val 45821"/>
            </a:avLst>
          </a:prstGeom>
          <a:solidFill>
            <a:schemeClr val="accent5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5" name="Parallelogram 4">
            <a:extLst>
              <a:ext uri="{FF2B5EF4-FFF2-40B4-BE49-F238E27FC236}">
                <a16:creationId xmlns:a16="http://schemas.microsoft.com/office/drawing/2014/main" id="{C4861E31-F1B3-471A-84E1-2E72171B5C99}"/>
              </a:ext>
            </a:extLst>
          </p:cNvPr>
          <p:cNvSpPr/>
          <p:nvPr/>
        </p:nvSpPr>
        <p:spPr>
          <a:xfrm flipH="1">
            <a:off x="-8006" y="4750162"/>
            <a:ext cx="1044326" cy="2117266"/>
          </a:xfrm>
          <a:custGeom>
            <a:avLst/>
            <a:gdLst>
              <a:gd name="connsiteX0" fmla="*/ 0 w 2169160"/>
              <a:gd name="connsiteY0" fmla="*/ 2225674 h 2225674"/>
              <a:gd name="connsiteX1" fmla="*/ 1096554 w 2169160"/>
              <a:gd name="connsiteY1" fmla="*/ 0 h 2225674"/>
              <a:gd name="connsiteX2" fmla="*/ 2169160 w 2169160"/>
              <a:gd name="connsiteY2" fmla="*/ 0 h 2225674"/>
              <a:gd name="connsiteX3" fmla="*/ 1072606 w 2169160"/>
              <a:gd name="connsiteY3" fmla="*/ 2225674 h 2225674"/>
              <a:gd name="connsiteX4" fmla="*/ 0 w 2169160"/>
              <a:gd name="connsiteY4" fmla="*/ 2225674 h 2225674"/>
              <a:gd name="connsiteX0" fmla="*/ 0 w 2169160"/>
              <a:gd name="connsiteY0" fmla="*/ 2225674 h 2225674"/>
              <a:gd name="connsiteX1" fmla="*/ 1039993 w 2169160"/>
              <a:gd name="connsiteY1" fmla="*/ 117835 h 2225674"/>
              <a:gd name="connsiteX2" fmla="*/ 2169160 w 2169160"/>
              <a:gd name="connsiteY2" fmla="*/ 0 h 2225674"/>
              <a:gd name="connsiteX3" fmla="*/ 1072606 w 2169160"/>
              <a:gd name="connsiteY3" fmla="*/ 2225674 h 2225674"/>
              <a:gd name="connsiteX4" fmla="*/ 0 w 2169160"/>
              <a:gd name="connsiteY4" fmla="*/ 2225674 h 2225674"/>
              <a:gd name="connsiteX0" fmla="*/ 0 w 1072606"/>
              <a:gd name="connsiteY0" fmla="*/ 2107839 h 2107839"/>
              <a:gd name="connsiteX1" fmla="*/ 1039993 w 1072606"/>
              <a:gd name="connsiteY1" fmla="*/ 0 h 2107839"/>
              <a:gd name="connsiteX2" fmla="*/ 1033230 w 1072606"/>
              <a:gd name="connsiteY2" fmla="*/ 787139 h 2107839"/>
              <a:gd name="connsiteX3" fmla="*/ 1072606 w 1072606"/>
              <a:gd name="connsiteY3" fmla="*/ 2107839 h 2107839"/>
              <a:gd name="connsiteX4" fmla="*/ 0 w 1072606"/>
              <a:gd name="connsiteY4" fmla="*/ 2107839 h 2107839"/>
              <a:gd name="connsiteX0" fmla="*/ 0 w 1039993"/>
              <a:gd name="connsiteY0" fmla="*/ 2107839 h 2107839"/>
              <a:gd name="connsiteX1" fmla="*/ 1039993 w 1039993"/>
              <a:gd name="connsiteY1" fmla="*/ 0 h 2107839"/>
              <a:gd name="connsiteX2" fmla="*/ 1033230 w 1039993"/>
              <a:gd name="connsiteY2" fmla="*/ 787139 h 2107839"/>
              <a:gd name="connsiteX3" fmla="*/ 1039612 w 1039993"/>
              <a:gd name="connsiteY3" fmla="*/ 2103126 h 2107839"/>
              <a:gd name="connsiteX4" fmla="*/ 0 w 1039993"/>
              <a:gd name="connsiteY4" fmla="*/ 2107839 h 2107839"/>
              <a:gd name="connsiteX0" fmla="*/ 0 w 1044326"/>
              <a:gd name="connsiteY0" fmla="*/ 2107839 h 2117266"/>
              <a:gd name="connsiteX1" fmla="*/ 1039993 w 1044326"/>
              <a:gd name="connsiteY1" fmla="*/ 0 h 2117266"/>
              <a:gd name="connsiteX2" fmla="*/ 1033230 w 1044326"/>
              <a:gd name="connsiteY2" fmla="*/ 787139 h 2117266"/>
              <a:gd name="connsiteX3" fmla="*/ 1044326 w 1044326"/>
              <a:gd name="connsiteY3" fmla="*/ 2117266 h 2117266"/>
              <a:gd name="connsiteX4" fmla="*/ 0 w 1044326"/>
              <a:gd name="connsiteY4" fmla="*/ 2107839 h 2117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4326" h="2117266">
                <a:moveTo>
                  <a:pt x="0" y="2107839"/>
                </a:moveTo>
                <a:lnTo>
                  <a:pt x="1039993" y="0"/>
                </a:lnTo>
                <a:cubicBezTo>
                  <a:pt x="1037739" y="262380"/>
                  <a:pt x="1035484" y="524759"/>
                  <a:pt x="1033230" y="787139"/>
                </a:cubicBezTo>
                <a:cubicBezTo>
                  <a:pt x="1035357" y="1225801"/>
                  <a:pt x="1042199" y="1678604"/>
                  <a:pt x="1044326" y="2117266"/>
                </a:cubicBezTo>
                <a:lnTo>
                  <a:pt x="0" y="2107839"/>
                </a:lnTo>
                <a:close/>
              </a:path>
            </a:pathLst>
          </a:custGeom>
          <a:solidFill>
            <a:schemeClr val="accent1">
              <a:lumMod val="75000"/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5"/>
              </a:solidFill>
            </a:endParaRPr>
          </a:p>
        </p:txBody>
      </p:sp>
      <p:pic>
        <p:nvPicPr>
          <p:cNvPr id="85" name="Graphic 84" descr="Man with solid fill">
            <a:extLst>
              <a:ext uri="{FF2B5EF4-FFF2-40B4-BE49-F238E27FC236}">
                <a16:creationId xmlns:a16="http://schemas.microsoft.com/office/drawing/2014/main" id="{70DB061F-4BC3-4D8E-AB9B-BD2D18A70A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6553776" y="2244728"/>
            <a:ext cx="531696" cy="531696"/>
          </a:xfrm>
          <a:prstGeom prst="rect">
            <a:avLst/>
          </a:prstGeom>
        </p:spPr>
      </p:pic>
      <p:sp>
        <p:nvSpPr>
          <p:cNvPr id="27" name="Title 1">
            <a:extLst>
              <a:ext uri="{FF2B5EF4-FFF2-40B4-BE49-F238E27FC236}">
                <a16:creationId xmlns:a16="http://schemas.microsoft.com/office/drawing/2014/main" id="{BC285819-C676-4C7D-BDC7-B90D514066EE}"/>
              </a:ext>
            </a:extLst>
          </p:cNvPr>
          <p:cNvSpPr txBox="1">
            <a:spLocks/>
          </p:cNvSpPr>
          <p:nvPr/>
        </p:nvSpPr>
        <p:spPr>
          <a:xfrm>
            <a:off x="182880" y="3657600"/>
            <a:ext cx="5542282" cy="27289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bg1"/>
                </a:solidFill>
                <a:latin typeface="+mn-lt"/>
              </a:rPr>
              <a:t>Model Selection</a:t>
            </a:r>
          </a:p>
          <a:p>
            <a:r>
              <a:rPr lang="en-US" sz="20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Support Vector Machine</a:t>
            </a:r>
            <a:endParaRPr lang="en-US" sz="2000" b="1" dirty="0">
              <a:solidFill>
                <a:schemeClr val="bg1"/>
              </a:solidFill>
              <a:effectLst/>
              <a:latin typeface="Calibri Light" panose="020F03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6B20C088-E2B3-9007-564D-7FE032C2001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22477635"/>
              </p:ext>
            </p:extLst>
          </p:nvPr>
        </p:nvGraphicFramePr>
        <p:xfrm>
          <a:off x="3810000" y="502920"/>
          <a:ext cx="9070875" cy="58443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35383773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9FE9B3D1-BEFD-43A4-B4C7-B1615F4D95A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graphicEl>
                                              <a:dgm id="{9FE9B3D1-BEFD-43A4-B4C7-B1615F4D95A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3B66E907-D8E5-4744-A0F2-5726A1698C7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graphicEl>
                                              <a:dgm id="{3B66E907-D8E5-4744-A0F2-5726A1698C7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CFBCFC82-FA36-4A0D-98FE-41FBD387F32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>
                                            <p:graphicEl>
                                              <a:dgm id="{CFBCFC82-FA36-4A0D-98FE-41FBD387F32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5EE62DAA-6B7A-4AD7-83B4-2C7F97250E4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graphicEl>
                                              <a:dgm id="{5EE62DAA-6B7A-4AD7-83B4-2C7F97250E4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1A295CD2-6C92-43A6-A6C3-F3497737ED0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>
                                            <p:graphicEl>
                                              <a:dgm id="{1A295CD2-6C92-43A6-A6C3-F3497737ED0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A9D3F3C9-1E0D-47BA-9433-CD80B207C7A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>
                                            <p:graphicEl>
                                              <a:dgm id="{A9D3F3C9-1E0D-47BA-9433-CD80B207C7A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 uiExpand="1">
        <p:bldSub>
          <a:bldDgm bld="one"/>
        </p:bldSub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8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9379"/>
                    </a14:imgEffect>
                    <a14:imgEffect>
                      <a14:saturation sat="54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lelogram 3">
            <a:extLst>
              <a:ext uri="{FF2B5EF4-FFF2-40B4-BE49-F238E27FC236}">
                <a16:creationId xmlns:a16="http://schemas.microsoft.com/office/drawing/2014/main" id="{B40DAF4D-793D-4A35-A858-EF1961524451}"/>
              </a:ext>
            </a:extLst>
          </p:cNvPr>
          <p:cNvSpPr/>
          <p:nvPr/>
        </p:nvSpPr>
        <p:spPr>
          <a:xfrm flipH="1">
            <a:off x="863598" y="0"/>
            <a:ext cx="7721602" cy="6858000"/>
          </a:xfrm>
          <a:prstGeom prst="parallelogram">
            <a:avLst>
              <a:gd name="adj" fmla="val 45504"/>
            </a:avLst>
          </a:prstGeom>
          <a:solidFill>
            <a:schemeClr val="accent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Parallelogram 4">
            <a:extLst>
              <a:ext uri="{FF2B5EF4-FFF2-40B4-BE49-F238E27FC236}">
                <a16:creationId xmlns:a16="http://schemas.microsoft.com/office/drawing/2014/main" id="{DD8F08C9-66A1-4F63-BC6D-FB19CC3F77BF}"/>
              </a:ext>
            </a:extLst>
          </p:cNvPr>
          <p:cNvSpPr/>
          <p:nvPr/>
        </p:nvSpPr>
        <p:spPr>
          <a:xfrm flipH="1">
            <a:off x="5008880" y="0"/>
            <a:ext cx="1615440" cy="1122363"/>
          </a:xfrm>
          <a:prstGeom prst="parallelogram">
            <a:avLst>
              <a:gd name="adj" fmla="val 45821"/>
            </a:avLst>
          </a:prstGeom>
          <a:solidFill>
            <a:schemeClr val="accent5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6" name="Parallelogram 5">
            <a:extLst>
              <a:ext uri="{FF2B5EF4-FFF2-40B4-BE49-F238E27FC236}">
                <a16:creationId xmlns:a16="http://schemas.microsoft.com/office/drawing/2014/main" id="{B97020C7-A06A-46E3-81D6-2ED168A36C89}"/>
              </a:ext>
            </a:extLst>
          </p:cNvPr>
          <p:cNvSpPr/>
          <p:nvPr/>
        </p:nvSpPr>
        <p:spPr>
          <a:xfrm flipH="1">
            <a:off x="2392680" y="4632326"/>
            <a:ext cx="2169160" cy="2225674"/>
          </a:xfrm>
          <a:prstGeom prst="parallelogram">
            <a:avLst>
              <a:gd name="adj" fmla="val 50552"/>
            </a:avLst>
          </a:prstGeom>
          <a:solidFill>
            <a:schemeClr val="accent1">
              <a:lumMod val="75000"/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202F1B-77E2-4DB1-9446-47F4807DA6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02323" y="1903414"/>
            <a:ext cx="5542282" cy="2728912"/>
          </a:xfrm>
        </p:spPr>
        <p:txBody>
          <a:bodyPr anchor="ctr">
            <a:normAutofit/>
          </a:bodyPr>
          <a:lstStyle/>
          <a:p>
            <a:pPr algn="l"/>
            <a:r>
              <a:rPr lang="en-US" b="1" dirty="0">
                <a:solidFill>
                  <a:schemeClr val="bg1"/>
                </a:solidFill>
                <a:latin typeface="+mn-lt"/>
              </a:rPr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31961812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3510</TotalTime>
  <Words>584</Words>
  <Application>Microsoft Office PowerPoint</Application>
  <PresentationFormat>Widescreen</PresentationFormat>
  <Paragraphs>67</Paragraphs>
  <Slides>8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Courier New</vt:lpstr>
      <vt:lpstr>Office Theme</vt:lpstr>
      <vt:lpstr>Claims Reserves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QUESTIONS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AUTOMATED  CODING  OF CLAIMS</dc:title>
  <dc:creator>Pappas, Kailyn</dc:creator>
  <cp:lastModifiedBy>Chute, Lillith</cp:lastModifiedBy>
  <cp:revision>36</cp:revision>
  <dcterms:created xsi:type="dcterms:W3CDTF">2023-01-11T19:56:08Z</dcterms:created>
  <dcterms:modified xsi:type="dcterms:W3CDTF">2023-03-15T17:41:43Z</dcterms:modified>
</cp:coreProperties>
</file>